
<file path=[Content_Types].xml><?xml version="1.0" encoding="utf-8"?>
<Types xmlns="http://schemas.openxmlformats.org/package/2006/content-types">
  <Default Extension="png" ContentType="image/png"/>
  <Default Extension="bin" ContentType="image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9" r:id="rId3"/>
    <p:sldId id="257" r:id="rId4"/>
    <p:sldId id="263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316" r:id="rId13"/>
    <p:sldId id="314" r:id="rId14"/>
    <p:sldId id="273" r:id="rId15"/>
    <p:sldId id="317" r:id="rId16"/>
    <p:sldId id="318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310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31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319" r:id="rId45"/>
    <p:sldId id="321" r:id="rId46"/>
    <p:sldId id="320" r:id="rId47"/>
    <p:sldId id="322" r:id="rId48"/>
    <p:sldId id="299" r:id="rId49"/>
    <p:sldId id="312" r:id="rId50"/>
    <p:sldId id="300" r:id="rId51"/>
    <p:sldId id="301" r:id="rId52"/>
    <p:sldId id="324" r:id="rId53"/>
    <p:sldId id="325" r:id="rId54"/>
    <p:sldId id="326" r:id="rId55"/>
    <p:sldId id="327" r:id="rId56"/>
    <p:sldId id="328" r:id="rId57"/>
    <p:sldId id="329" r:id="rId58"/>
    <p:sldId id="330" r:id="rId59"/>
    <p:sldId id="331" r:id="rId60"/>
    <p:sldId id="302" r:id="rId61"/>
    <p:sldId id="313" r:id="rId62"/>
    <p:sldId id="303" r:id="rId63"/>
    <p:sldId id="304" r:id="rId64"/>
    <p:sldId id="305" r:id="rId65"/>
    <p:sldId id="306" r:id="rId66"/>
    <p:sldId id="307" r:id="rId67"/>
    <p:sldId id="308" r:id="rId68"/>
    <p:sldId id="333" r:id="rId6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CC"/>
    <a:srgbClr val="6600FF"/>
    <a:srgbClr val="00CC00"/>
    <a:srgbClr val="FF0000"/>
    <a:srgbClr val="0000FF"/>
    <a:srgbClr val="FFCCCC"/>
    <a:srgbClr val="FF9966"/>
    <a:srgbClr val="66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4342" autoAdjust="0"/>
    <p:restoredTop sz="94660"/>
  </p:normalViewPr>
  <p:slideViewPr>
    <p:cSldViewPr>
      <p:cViewPr varScale="1">
        <p:scale>
          <a:sx n="65" d="100"/>
          <a:sy n="65" d="100"/>
        </p:scale>
        <p:origin x="-708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6CA06F-4E23-4ABF-BEFC-A4792174216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860319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468E10-8C57-4441-A9D5-0DACE018F07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6077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04E7A7-F201-401B-A734-C99DD8E4AE5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890783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C6FD8E5A-9DBF-45D7-AA0B-5960996F9D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836903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672DEBF6-415D-456F-85BC-097B6E4BF31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05420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313A1D7D-313B-485E-8CD4-9E8271D0B95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3064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CB113B9D-BAD9-4422-BC2C-694235B4B22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668184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DFE3EF-8DD0-4FC2-BE54-90DFFFADADF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403138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5FE753-1CF3-45B8-8234-D9597A05A2B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809348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AAFB48-4CD6-488F-B3BF-72DBE1B6891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389786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9871ED-10CC-4300-AF00-7D52AB3CD06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72587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9ED3BE-E073-4F08-8B3F-FF05BBD15E6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706743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C9AB9A-C508-44C5-8827-61E3E36BAA4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525138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AE00CA-2FC7-4D28-92CA-8159B9703BC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774541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9A6284-BB01-410D-8C37-54B16061976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45944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C6BF26F-DC04-4ADC-9FBF-C17A4752875E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bin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http://t0.baidu.com/it/u=3564355254,4221292892&amp;gp=2.jpg" TargetMode="External"/><Relationship Id="rId5" Type="http://schemas.openxmlformats.org/officeDocument/2006/relationships/image" Target="../media/image33.bin"/><Relationship Id="rId4" Type="http://schemas.openxmlformats.org/officeDocument/2006/relationships/image" Target="http://t2.baidu.com/it/u=460159542,1569417540&amp;gp=3.jpg" TargetMode="Externa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4.xml"/><Relationship Id="rId4" Type="http://schemas.openxmlformats.org/officeDocument/2006/relationships/image" Target="http://joke.play263.net/cartoon/18246.jpg" TargetMode="Externa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hyperlink" Target="sound/section%20A%201b.mp3" TargetMode="External"/><Relationship Id="rId7" Type="http://schemas.openxmlformats.org/officeDocument/2006/relationships/image" Target="../media/image12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png"/><Relationship Id="rId9" Type="http://schemas.openxmlformats.org/officeDocument/2006/relationships/image" Target="../media/image14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sound/section%20B%202a.mp3" TargetMode="External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sound/section%20B%202b.mp3" TargetMode="External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7" Type="http://schemas.openxmlformats.org/officeDocument/2006/relationships/image" Target="../media/image50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4.xml"/><Relationship Id="rId6" Type="http://schemas.openxmlformats.org/officeDocument/2006/relationships/hyperlink" Target="&#33590;&#25991;&#21270;.rm" TargetMode="External"/><Relationship Id="rId5" Type="http://schemas.openxmlformats.org/officeDocument/2006/relationships/image" Target="../media/image42.jpeg"/><Relationship Id="rId4" Type="http://schemas.openxmlformats.org/officeDocument/2006/relationships/image" Target="../media/image49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54.jpe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4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3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3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3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3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.png"/><Relationship Id="rId4" Type="http://schemas.openxmlformats.org/officeDocument/2006/relationships/hyperlink" Target="sound/section%20A%202a.mp3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sound/section%20A%202b.mp3" TargetMode="Externa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8" name="Rectangle 4"/>
          <p:cNvSpPr>
            <a:spLocks noChangeArrowheads="1"/>
          </p:cNvSpPr>
          <p:nvPr/>
        </p:nvSpPr>
        <p:spPr bwMode="auto">
          <a:xfrm>
            <a:off x="395288" y="2276475"/>
            <a:ext cx="826135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5400" b="1"/>
              <a:t>Unit 10 When was it built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AutoShape 4"/>
          <p:cNvSpPr>
            <a:spLocks noChangeArrowheads="1"/>
          </p:cNvSpPr>
          <p:nvPr/>
        </p:nvSpPr>
        <p:spPr bwMode="auto">
          <a:xfrm>
            <a:off x="539750" y="476250"/>
            <a:ext cx="3744913" cy="649288"/>
          </a:xfrm>
          <a:prstGeom prst="roundRect">
            <a:avLst>
              <a:gd name="adj" fmla="val 16667"/>
            </a:avLst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90550" y="333375"/>
            <a:ext cx="8013700" cy="5759450"/>
          </a:xfrm>
        </p:spPr>
        <p:txBody>
          <a:bodyPr/>
          <a:lstStyle/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solidFill>
                  <a:schemeClr val="bg1"/>
                </a:solidFill>
                <a:latin typeface="Times New Roman" pitchFamily="18" charset="0"/>
              </a:rPr>
              <a:t>Sample dialogues:</a:t>
            </a:r>
            <a:r>
              <a:rPr lang="en-US" altLang="zh-CN" sz="3600" b="1">
                <a:latin typeface="Times New Roman" pitchFamily="18" charset="0"/>
              </a:rPr>
              <a:t>   </a:t>
            </a:r>
          </a:p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en-US" altLang="zh-CN" sz="1200" b="1">
              <a:solidFill>
                <a:srgbClr val="FF33CC"/>
              </a:solidFill>
              <a:latin typeface="Times New Roman" pitchFamily="18" charset="0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solidFill>
                  <a:srgbClr val="FF33CC"/>
                </a:solidFill>
                <a:latin typeface="Times New Roman" pitchFamily="18" charset="0"/>
              </a:rPr>
              <a:t>A</a:t>
            </a:r>
            <a:r>
              <a:rPr lang="en-US" altLang="zh-CN" sz="3600" b="1">
                <a:latin typeface="Times New Roman" pitchFamily="18" charset="0"/>
              </a:rPr>
              <a:t>: What is this?</a:t>
            </a:r>
          </a:p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solidFill>
                  <a:srgbClr val="0000FF"/>
                </a:solidFill>
                <a:latin typeface="Times New Roman" pitchFamily="18" charset="0"/>
              </a:rPr>
              <a:t>B</a:t>
            </a:r>
            <a:r>
              <a:rPr lang="en-US" altLang="zh-CN" sz="3600" b="1">
                <a:latin typeface="Times New Roman" pitchFamily="18" charset="0"/>
              </a:rPr>
              <a:t>: This is a heated ice cream scoop.</a:t>
            </a:r>
          </a:p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solidFill>
                  <a:srgbClr val="FF33CC"/>
                </a:solidFill>
                <a:latin typeface="Times New Roman" pitchFamily="18" charset="0"/>
              </a:rPr>
              <a:t>A</a:t>
            </a:r>
            <a:r>
              <a:rPr lang="en-US" altLang="zh-CN" sz="3600" b="1">
                <a:latin typeface="Times New Roman" pitchFamily="18" charset="0"/>
              </a:rPr>
              <a:t>: What is it used for?</a:t>
            </a:r>
          </a:p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solidFill>
                  <a:srgbClr val="0000FF"/>
                </a:solidFill>
                <a:latin typeface="Times New Roman" pitchFamily="18" charset="0"/>
              </a:rPr>
              <a:t>B</a:t>
            </a:r>
            <a:r>
              <a:rPr lang="en-US" altLang="zh-CN" sz="3600" b="1">
                <a:latin typeface="Times New Roman" pitchFamily="18" charset="0"/>
              </a:rPr>
              <a:t>: It is used for scooping really cold ice </a:t>
            </a:r>
            <a:r>
              <a:rPr lang="en-US" altLang="zh-TW" sz="3600" b="1">
                <a:latin typeface="Times New Roman" pitchFamily="18" charset="0"/>
              </a:rPr>
              <a:t> </a:t>
            </a:r>
          </a:p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TW" sz="3600" b="1">
                <a:latin typeface="Times New Roman" pitchFamily="18" charset="0"/>
              </a:rPr>
              <a:t>     </a:t>
            </a:r>
            <a:r>
              <a:rPr lang="en-US" altLang="zh-CN" sz="3600" b="1">
                <a:latin typeface="Times New Roman" pitchFamily="18" charset="0"/>
              </a:rPr>
              <a:t>cream.</a:t>
            </a:r>
          </a:p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solidFill>
                  <a:srgbClr val="FF33CC"/>
                </a:solidFill>
                <a:latin typeface="Times New Roman" pitchFamily="18" charset="0"/>
              </a:rPr>
              <a:t>A</a:t>
            </a:r>
            <a:r>
              <a:rPr lang="en-US" altLang="zh-CN" sz="3600" b="1">
                <a:latin typeface="Times New Roman" pitchFamily="18" charset="0"/>
              </a:rPr>
              <a:t>: Who was it invented by?</a:t>
            </a:r>
          </a:p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solidFill>
                  <a:srgbClr val="0000FF"/>
                </a:solidFill>
                <a:latin typeface="Times New Roman" pitchFamily="18" charset="0"/>
              </a:rPr>
              <a:t>B</a:t>
            </a:r>
            <a:r>
              <a:rPr lang="en-US" altLang="zh-CN" sz="3600" b="1">
                <a:latin typeface="Times New Roman" pitchFamily="18" charset="0"/>
              </a:rPr>
              <a:t>: It was invented by Chelsea Lanmon.</a:t>
            </a: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1000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1000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1000"/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6" dur="1000"/>
                                        <p:tgtEl>
                                          <p:spTgt spid="18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1000"/>
                                        <p:tgtEl>
                                          <p:spTgt spid="184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6" dur="1000"/>
                                        <p:tgtEl>
                                          <p:spTgt spid="184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1258888" y="260350"/>
            <a:ext cx="5627687" cy="728663"/>
          </a:xfrm>
          <a:solidFill>
            <a:srgbClr val="FFFF00"/>
          </a:solidFill>
          <a:effectLst>
            <a:outerShdw dist="35921" dir="2700000" algn="ctr" rotWithShape="0">
              <a:srgbClr val="3333FF">
                <a:alpha val="50000"/>
              </a:srgbClr>
            </a:outerShdw>
          </a:effectLst>
        </p:spPr>
        <p:txBody>
          <a:bodyPr/>
          <a:lstStyle/>
          <a:p>
            <a:pPr algn="l"/>
            <a:r>
              <a:rPr lang="en-US" altLang="zh-CN" sz="4000" b="1">
                <a:solidFill>
                  <a:srgbClr val="0000FF"/>
                </a:solidFill>
              </a:rPr>
              <a:t>Grammar Focus (P69)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1550" y="981075"/>
            <a:ext cx="7705725" cy="5111750"/>
          </a:xfrm>
          <a:effectLst>
            <a:outerShdw dist="35921" dir="2700000" algn="ctr" rotWithShape="0">
              <a:schemeClr val="bg1"/>
            </a:outerShdw>
          </a:effectLst>
        </p:spPr>
        <p:txBody>
          <a:bodyPr/>
          <a:lstStyle/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latin typeface="Times New Roman" pitchFamily="18" charset="0"/>
              </a:rPr>
              <a:t>   The passive voice </a:t>
            </a:r>
            <a:r>
              <a:rPr lang="zh-CN" altLang="en-US" sz="3600" b="1">
                <a:latin typeface="Times New Roman" pitchFamily="18" charset="0"/>
              </a:rPr>
              <a:t>被动语态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3600" b="1">
                <a:latin typeface="Times New Roman" pitchFamily="18" charset="0"/>
              </a:rPr>
              <a:t>        在被动语态的句子中</a:t>
            </a:r>
            <a:r>
              <a:rPr lang="en-US" altLang="zh-CN" sz="3600" b="1">
                <a:latin typeface="Times New Roman" pitchFamily="18" charset="0"/>
              </a:rPr>
              <a:t>, </a:t>
            </a:r>
            <a:r>
              <a:rPr lang="zh-CN" altLang="en-US" sz="3600" b="1">
                <a:latin typeface="Times New Roman" pitchFamily="18" charset="0"/>
              </a:rPr>
              <a:t>谓语部分的结构是</a:t>
            </a:r>
            <a:r>
              <a:rPr lang="en-US" altLang="zh-CN" sz="3600" b="1">
                <a:latin typeface="Times New Roman" pitchFamily="18" charset="0"/>
              </a:rPr>
              <a:t>be + </a:t>
            </a:r>
            <a:r>
              <a:rPr lang="zh-CN" altLang="en-US" sz="3600" b="1">
                <a:latin typeface="Times New Roman" pitchFamily="18" charset="0"/>
              </a:rPr>
              <a:t>过去分词。被动语态的句子的时态变化反映在</a:t>
            </a:r>
            <a:r>
              <a:rPr lang="en-US" altLang="zh-CN" sz="3600" b="1">
                <a:latin typeface="Times New Roman" pitchFamily="18" charset="0"/>
              </a:rPr>
              <a:t>be</a:t>
            </a:r>
            <a:r>
              <a:rPr lang="zh-CN" altLang="en-US" sz="3600" b="1">
                <a:latin typeface="Times New Roman" pitchFamily="18" charset="0"/>
              </a:rPr>
              <a:t>动词上。也就是说</a:t>
            </a:r>
            <a:r>
              <a:rPr lang="en-US" altLang="zh-CN" sz="3600" b="1">
                <a:latin typeface="Times New Roman" pitchFamily="18" charset="0"/>
              </a:rPr>
              <a:t>, </a:t>
            </a:r>
            <a:r>
              <a:rPr lang="zh-CN" altLang="en-US" sz="3600" b="1">
                <a:latin typeface="Times New Roman" pitchFamily="18" charset="0"/>
              </a:rPr>
              <a:t>把一个句子做成被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3600" b="1">
                <a:latin typeface="Times New Roman" pitchFamily="18" charset="0"/>
              </a:rPr>
              <a:t>   动语态的句子</a:t>
            </a:r>
            <a:r>
              <a:rPr lang="en-US" altLang="zh-CN" sz="3600" b="1">
                <a:latin typeface="Times New Roman" pitchFamily="18" charset="0"/>
              </a:rPr>
              <a:t>, </a:t>
            </a:r>
            <a:r>
              <a:rPr lang="zh-CN" altLang="en-US" sz="3600" b="1">
                <a:latin typeface="Times New Roman" pitchFamily="18" charset="0"/>
              </a:rPr>
              <a:t>只需要写出</a:t>
            </a:r>
            <a:r>
              <a:rPr lang="en-US" altLang="zh-CN" sz="3600" b="1">
                <a:latin typeface="Times New Roman" pitchFamily="18" charset="0"/>
              </a:rPr>
              <a:t>be</a:t>
            </a:r>
            <a:r>
              <a:rPr lang="zh-CN" altLang="en-US" sz="3600" b="1">
                <a:latin typeface="Times New Roman" pitchFamily="18" charset="0"/>
              </a:rPr>
              <a:t>动词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3600" b="1">
                <a:latin typeface="Times New Roman" pitchFamily="18" charset="0"/>
              </a:rPr>
              <a:t>   的所需时态</a:t>
            </a:r>
            <a:r>
              <a:rPr lang="en-US" altLang="zh-CN" sz="3600" b="1">
                <a:latin typeface="Times New Roman" pitchFamily="18" charset="0"/>
              </a:rPr>
              <a:t>, </a:t>
            </a:r>
            <a:r>
              <a:rPr lang="zh-CN" altLang="en-US" sz="3600" b="1">
                <a:latin typeface="Times New Roman" pitchFamily="18" charset="0"/>
              </a:rPr>
              <a:t>再加上所给动词</a:t>
            </a: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animBg="1"/>
      <p:bldP spid="19459" grpId="0" uiExpan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6" name="Rectangle 1028"/>
          <p:cNvSpPr>
            <a:spLocks noChangeArrowheads="1"/>
          </p:cNvSpPr>
          <p:nvPr/>
        </p:nvSpPr>
        <p:spPr bwMode="auto">
          <a:xfrm>
            <a:off x="900113" y="836613"/>
            <a:ext cx="7416800" cy="437832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>
                <a:latin typeface="Times New Roman" pitchFamily="18" charset="0"/>
              </a:rPr>
              <a:t>的过去分词就行了。当然</a:t>
            </a:r>
            <a:r>
              <a:rPr lang="en-US" altLang="zh-CN" sz="3600" b="1">
                <a:latin typeface="Times New Roman" pitchFamily="18" charset="0"/>
              </a:rPr>
              <a:t>, </a:t>
            </a:r>
            <a:r>
              <a:rPr lang="zh-CN" altLang="en-US" sz="3600" b="1">
                <a:latin typeface="Times New Roman" pitchFamily="18" charset="0"/>
              </a:rPr>
              <a:t>这只是指谓语部分而言。我们知道</a:t>
            </a:r>
            <a:r>
              <a:rPr lang="en-US" altLang="zh-CN" sz="3600" b="1">
                <a:latin typeface="Times New Roman" pitchFamily="18" charset="0"/>
              </a:rPr>
              <a:t>, be</a:t>
            </a:r>
            <a:r>
              <a:rPr lang="zh-CN" altLang="en-US" sz="3600" b="1">
                <a:latin typeface="Times New Roman" pitchFamily="18" charset="0"/>
              </a:rPr>
              <a:t>动词作为一个独立的谓语动词有自己现在分词</a:t>
            </a:r>
            <a:r>
              <a:rPr lang="en-US" altLang="zh-CN" sz="3600" b="1">
                <a:latin typeface="Times New Roman" pitchFamily="18" charset="0"/>
              </a:rPr>
              <a:t>(being)</a:t>
            </a:r>
            <a:r>
              <a:rPr lang="zh-CN" altLang="en-US" sz="3600" b="1">
                <a:latin typeface="Times New Roman" pitchFamily="18" charset="0"/>
              </a:rPr>
              <a:t>和过去分词 </a:t>
            </a:r>
            <a:r>
              <a:rPr lang="en-US" altLang="zh-CN" sz="3600" b="1">
                <a:latin typeface="Times New Roman" pitchFamily="18" charset="0"/>
              </a:rPr>
              <a:t>(been)</a:t>
            </a:r>
            <a:r>
              <a:rPr lang="zh-CN" altLang="en-US" sz="3600" b="1">
                <a:latin typeface="Times New Roman" pitchFamily="18" charset="0"/>
              </a:rPr>
              <a:t>。那么</a:t>
            </a:r>
            <a:r>
              <a:rPr lang="en-US" altLang="zh-CN" sz="3600" b="1">
                <a:latin typeface="Times New Roman" pitchFamily="18" charset="0"/>
              </a:rPr>
              <a:t>, </a:t>
            </a:r>
            <a:r>
              <a:rPr lang="zh-CN" altLang="en-US" sz="3600" b="1">
                <a:latin typeface="Times New Roman" pitchFamily="18" charset="0"/>
              </a:rPr>
              <a:t>下面我们来看看</a:t>
            </a:r>
            <a:r>
              <a:rPr lang="en-US" altLang="zh-CN" sz="3600" b="1">
                <a:latin typeface="Times New Roman" pitchFamily="18" charset="0"/>
              </a:rPr>
              <a:t>be </a:t>
            </a:r>
            <a:r>
              <a:rPr lang="zh-CN" altLang="en-US" sz="3600" b="1">
                <a:latin typeface="Times New Roman" pitchFamily="18" charset="0"/>
              </a:rPr>
              <a:t>在各种时态中的变化形式：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90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8" name="Rectangle 4"/>
          <p:cNvSpPr>
            <a:spLocks noChangeArrowheads="1"/>
          </p:cNvSpPr>
          <p:nvPr/>
        </p:nvSpPr>
        <p:spPr bwMode="auto">
          <a:xfrm>
            <a:off x="1692275" y="549275"/>
            <a:ext cx="6767513" cy="53625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>
                <a:latin typeface="Times New Roman" pitchFamily="18" charset="0"/>
              </a:rPr>
              <a:t>一般现在时 </a:t>
            </a:r>
            <a:r>
              <a:rPr lang="en-US" altLang="zh-CN" sz="3600" b="1">
                <a:latin typeface="Times New Roman" pitchFamily="18" charset="0"/>
              </a:rPr>
              <a:t>am / is / are </a:t>
            </a:r>
            <a:br>
              <a:rPr lang="en-US" altLang="zh-CN" sz="3600" b="1">
                <a:latin typeface="Times New Roman" pitchFamily="18" charset="0"/>
              </a:rPr>
            </a:br>
            <a:r>
              <a:rPr lang="zh-CN" altLang="en-US" sz="3600" b="1">
                <a:latin typeface="Times New Roman" pitchFamily="18" charset="0"/>
              </a:rPr>
              <a:t>一般过去时 </a:t>
            </a:r>
            <a:r>
              <a:rPr lang="en-US" altLang="zh-CN" sz="3600" b="1">
                <a:latin typeface="Times New Roman" pitchFamily="18" charset="0"/>
              </a:rPr>
              <a:t>was / were </a:t>
            </a:r>
            <a:br>
              <a:rPr lang="en-US" altLang="zh-CN" sz="3600" b="1">
                <a:latin typeface="Times New Roman" pitchFamily="18" charset="0"/>
              </a:rPr>
            </a:br>
            <a:r>
              <a:rPr lang="zh-CN" altLang="en-US" sz="3600" b="1">
                <a:latin typeface="Times New Roman" pitchFamily="18" charset="0"/>
              </a:rPr>
              <a:t>一般将来时 </a:t>
            </a:r>
            <a:r>
              <a:rPr lang="en-US" altLang="zh-CN" sz="3600" b="1">
                <a:latin typeface="Times New Roman" pitchFamily="18" charset="0"/>
              </a:rPr>
              <a:t>shall / will + be </a:t>
            </a:r>
            <a:br>
              <a:rPr lang="en-US" altLang="zh-CN" sz="3600" b="1">
                <a:latin typeface="Times New Roman" pitchFamily="18" charset="0"/>
              </a:rPr>
            </a:br>
            <a:r>
              <a:rPr lang="zh-CN" altLang="en-US" sz="3600" b="1">
                <a:latin typeface="Times New Roman" pitchFamily="18" charset="0"/>
              </a:rPr>
              <a:t>过去将来时 </a:t>
            </a:r>
            <a:r>
              <a:rPr lang="en-US" altLang="zh-CN" sz="3600" b="1">
                <a:latin typeface="Times New Roman" pitchFamily="18" charset="0"/>
              </a:rPr>
              <a:t>would / should + be </a:t>
            </a:r>
            <a:br>
              <a:rPr lang="en-US" altLang="zh-CN" sz="3600" b="1">
                <a:latin typeface="Times New Roman" pitchFamily="18" charset="0"/>
              </a:rPr>
            </a:br>
            <a:r>
              <a:rPr lang="zh-CN" altLang="en-US" sz="3600" b="1">
                <a:latin typeface="Times New Roman" pitchFamily="18" charset="0"/>
              </a:rPr>
              <a:t>现在进行时 </a:t>
            </a:r>
            <a:r>
              <a:rPr lang="en-US" altLang="zh-CN" sz="3600" b="1">
                <a:latin typeface="Times New Roman" pitchFamily="18" charset="0"/>
              </a:rPr>
              <a:t>am / is / are + being </a:t>
            </a:r>
            <a:br>
              <a:rPr lang="en-US" altLang="zh-CN" sz="3600" b="1">
                <a:latin typeface="Times New Roman" pitchFamily="18" charset="0"/>
              </a:rPr>
            </a:br>
            <a:r>
              <a:rPr lang="zh-CN" altLang="en-US" sz="3600" b="1">
                <a:latin typeface="Times New Roman" pitchFamily="18" charset="0"/>
              </a:rPr>
              <a:t>过去进行时 </a:t>
            </a:r>
            <a:r>
              <a:rPr lang="en-US" altLang="zh-CN" sz="3600" b="1">
                <a:latin typeface="Times New Roman" pitchFamily="18" charset="0"/>
              </a:rPr>
              <a:t>was / were + being </a:t>
            </a:r>
            <a:br>
              <a:rPr lang="en-US" altLang="zh-CN" sz="3600" b="1">
                <a:latin typeface="Times New Roman" pitchFamily="18" charset="0"/>
              </a:rPr>
            </a:br>
            <a:r>
              <a:rPr lang="zh-CN" altLang="en-US" sz="3600" b="1">
                <a:latin typeface="Times New Roman" pitchFamily="18" charset="0"/>
              </a:rPr>
              <a:t>现在完成时 </a:t>
            </a:r>
            <a:r>
              <a:rPr lang="en-US" altLang="zh-CN" sz="3600" b="1">
                <a:latin typeface="Times New Roman" pitchFamily="18" charset="0"/>
              </a:rPr>
              <a:t>have / has + been </a:t>
            </a:r>
            <a:br>
              <a:rPr lang="en-US" altLang="zh-CN" sz="3600" b="1">
                <a:latin typeface="Times New Roman" pitchFamily="18" charset="0"/>
              </a:rPr>
            </a:br>
            <a:r>
              <a:rPr lang="zh-CN" altLang="en-US" sz="3600" b="1">
                <a:latin typeface="Times New Roman" pitchFamily="18" charset="0"/>
              </a:rPr>
              <a:t>过去完成时 </a:t>
            </a:r>
            <a:r>
              <a:rPr lang="en-US" altLang="zh-CN" sz="3600" b="1">
                <a:latin typeface="Times New Roman" pitchFamily="18" charset="0"/>
              </a:rPr>
              <a:t>had + been 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88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6" name="AutoShape 6"/>
          <p:cNvSpPr>
            <a:spLocks noChangeArrowheads="1"/>
          </p:cNvSpPr>
          <p:nvPr/>
        </p:nvSpPr>
        <p:spPr bwMode="auto">
          <a:xfrm>
            <a:off x="468313" y="404813"/>
            <a:ext cx="3959225" cy="647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76200" cmpd="tri">
            <a:solidFill>
              <a:srgbClr val="0099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1196975"/>
            <a:ext cx="7940675" cy="4895850"/>
          </a:xfrm>
          <a:effectLst>
            <a:outerShdw dist="35921" dir="2700000" algn="ctr" rotWithShape="0">
              <a:schemeClr val="bg1"/>
            </a:outerShdw>
          </a:effectLst>
        </p:spPr>
        <p:txBody>
          <a:bodyPr/>
          <a:lstStyle/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latin typeface="Times New Roman" pitchFamily="18" charset="0"/>
              </a:rPr>
              <a:t>1. </a:t>
            </a:r>
            <a:r>
              <a:rPr lang="zh-CN" altLang="en-US" sz="3600" b="1">
                <a:latin typeface="Times New Roman" pitchFamily="18" charset="0"/>
              </a:rPr>
              <a:t>世界上许多国家都讲英文。</a:t>
            </a:r>
          </a:p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3600" b="1">
                <a:solidFill>
                  <a:srgbClr val="FF9933"/>
                </a:solidFill>
                <a:latin typeface="Times New Roman" pitchFamily="18" charset="0"/>
              </a:rPr>
              <a:t>    </a:t>
            </a:r>
            <a:r>
              <a:rPr lang="en-US" altLang="zh-CN" sz="3600" b="1">
                <a:solidFill>
                  <a:srgbClr val="FF6600"/>
                </a:solidFill>
                <a:latin typeface="Times New Roman" pitchFamily="18" charset="0"/>
              </a:rPr>
              <a:t>English is spoken in many countries </a:t>
            </a:r>
          </a:p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solidFill>
                  <a:srgbClr val="FF6600"/>
                </a:solidFill>
                <a:latin typeface="Times New Roman" pitchFamily="18" charset="0"/>
              </a:rPr>
              <a:t>all over the world .</a:t>
            </a:r>
            <a:r>
              <a:rPr lang="en-US" altLang="zh-CN" sz="3600">
                <a:solidFill>
                  <a:srgbClr val="FF6600"/>
                </a:solidFill>
              </a:rPr>
              <a:t> </a:t>
            </a:r>
            <a:r>
              <a:rPr lang="zh-CN" altLang="en-US" sz="3600">
                <a:solidFill>
                  <a:srgbClr val="FF6600"/>
                </a:solidFill>
              </a:rPr>
              <a:t>　</a:t>
            </a:r>
            <a:r>
              <a:rPr lang="zh-CN" altLang="en-US" sz="3600"/>
              <a:t>　 　</a:t>
            </a:r>
          </a:p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latin typeface="Times New Roman" pitchFamily="18" charset="0"/>
              </a:rPr>
              <a:t>2. </a:t>
            </a:r>
            <a:r>
              <a:rPr lang="zh-CN" altLang="en-US" sz="3600" b="1">
                <a:latin typeface="Times New Roman" pitchFamily="18" charset="0"/>
              </a:rPr>
              <a:t>纸是中国发明的。</a:t>
            </a:r>
          </a:p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3600" b="1">
                <a:solidFill>
                  <a:srgbClr val="FF9933"/>
                </a:solidFill>
                <a:latin typeface="Times New Roman" pitchFamily="18" charset="0"/>
              </a:rPr>
              <a:t>    </a:t>
            </a:r>
            <a:r>
              <a:rPr lang="en-US" altLang="zh-CN" sz="3600" b="1">
                <a:solidFill>
                  <a:srgbClr val="FF6600"/>
                </a:solidFill>
                <a:latin typeface="Times New Roman" pitchFamily="18" charset="0"/>
              </a:rPr>
              <a:t>Paper was invented in China.</a:t>
            </a:r>
          </a:p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latin typeface="Times New Roman" pitchFamily="18" charset="0"/>
              </a:rPr>
              <a:t>3. </a:t>
            </a:r>
            <a:r>
              <a:rPr lang="zh-CN" altLang="en-US" sz="3600" b="1">
                <a:latin typeface="Times New Roman" pitchFamily="18" charset="0"/>
              </a:rPr>
              <a:t>这栋大楼是去年建造的。</a:t>
            </a:r>
          </a:p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3600" b="1">
                <a:latin typeface="Times New Roman" pitchFamily="18" charset="0"/>
              </a:rPr>
              <a:t>    </a:t>
            </a:r>
            <a:r>
              <a:rPr lang="en-US" altLang="zh-CN" sz="3600" b="1">
                <a:solidFill>
                  <a:srgbClr val="FF6600"/>
                </a:solidFill>
                <a:latin typeface="Times New Roman" pitchFamily="18" charset="0"/>
              </a:rPr>
              <a:t>The building was built last year.</a:t>
            </a:r>
          </a:p>
        </p:txBody>
      </p:sp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612775" y="260350"/>
            <a:ext cx="3671888" cy="82391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4000" b="1">
                <a:solidFill>
                  <a:srgbClr val="FF0000"/>
                </a:solidFill>
                <a:latin typeface="Times New Roman" pitchFamily="18" charset="0"/>
              </a:rPr>
              <a:t>Make sentences</a:t>
            </a: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1000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1000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0" dur="1000"/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20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6" grpId="0" animBg="1"/>
      <p:bldP spid="2048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40" name="Rectangle 4"/>
          <p:cNvSpPr>
            <a:spLocks noChangeArrowheads="1"/>
          </p:cNvSpPr>
          <p:nvPr/>
        </p:nvSpPr>
        <p:spPr bwMode="auto">
          <a:xfrm>
            <a:off x="539750" y="579438"/>
            <a:ext cx="7705725" cy="404495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295275">
              <a:lnSpc>
                <a:spcPct val="120000"/>
              </a:lnSpc>
            </a:pPr>
            <a:r>
              <a:rPr lang="en-US" altLang="zh-CN" sz="3600" b="1">
                <a:latin typeface="Times New Roman" pitchFamily="18" charset="0"/>
              </a:rPr>
              <a:t>4. </a:t>
            </a:r>
            <a:r>
              <a:rPr lang="zh-CN" altLang="en-US" sz="3600" b="1">
                <a:latin typeface="Times New Roman" pitchFamily="18" charset="0"/>
              </a:rPr>
              <a:t>他父亲不会让他娶玛丽为妻的。 </a:t>
            </a:r>
          </a:p>
          <a:p>
            <a:pPr indent="295275">
              <a:lnSpc>
                <a:spcPct val="120000"/>
              </a:lnSpc>
            </a:pPr>
            <a:r>
              <a:rPr lang="zh-CN" altLang="en-US" sz="3600" b="1">
                <a:solidFill>
                  <a:srgbClr val="FF6600"/>
                </a:solidFill>
                <a:latin typeface="Times New Roman" pitchFamily="18" charset="0"/>
              </a:rPr>
              <a:t>    </a:t>
            </a:r>
            <a:r>
              <a:rPr lang="en-US" altLang="zh-CN" sz="3600" b="1">
                <a:solidFill>
                  <a:srgbClr val="FF6600"/>
                </a:solidFill>
                <a:latin typeface="Times New Roman" pitchFamily="18" charset="0"/>
              </a:rPr>
              <a:t>He won’t be allowed, by his father,   </a:t>
            </a:r>
          </a:p>
          <a:p>
            <a:pPr indent="295275">
              <a:lnSpc>
                <a:spcPct val="120000"/>
              </a:lnSpc>
            </a:pPr>
            <a:r>
              <a:rPr lang="en-US" altLang="zh-CN" sz="3600" b="1">
                <a:solidFill>
                  <a:srgbClr val="FF6600"/>
                </a:solidFill>
                <a:latin typeface="Times New Roman" pitchFamily="18" charset="0"/>
              </a:rPr>
              <a:t>to marry Mary.</a:t>
            </a:r>
            <a:r>
              <a:rPr lang="en-US" altLang="zh-CN" sz="3600" b="1">
                <a:latin typeface="Times New Roman" pitchFamily="18" charset="0"/>
              </a:rPr>
              <a:t> </a:t>
            </a:r>
          </a:p>
          <a:p>
            <a:pPr indent="295275">
              <a:lnSpc>
                <a:spcPct val="120000"/>
              </a:lnSpc>
            </a:pPr>
            <a:r>
              <a:rPr lang="en-US" altLang="zh-CN" sz="3600" b="1">
                <a:latin typeface="Times New Roman" pitchFamily="18" charset="0"/>
              </a:rPr>
              <a:t>5. </a:t>
            </a:r>
            <a:r>
              <a:rPr lang="zh-CN" altLang="en-US" sz="3600" b="1">
                <a:latin typeface="Times New Roman" pitchFamily="18" charset="0"/>
              </a:rPr>
              <a:t>他们结束训练时将被派往部队。     </a:t>
            </a:r>
          </a:p>
          <a:p>
            <a:pPr indent="295275">
              <a:lnSpc>
                <a:spcPct val="120000"/>
              </a:lnSpc>
            </a:pPr>
            <a:r>
              <a:rPr lang="zh-CN" altLang="en-US" sz="3600" b="1">
                <a:latin typeface="Times New Roman" pitchFamily="18" charset="0"/>
              </a:rPr>
              <a:t>    </a:t>
            </a:r>
            <a:r>
              <a:rPr lang="en-US" altLang="zh-CN" sz="3600" b="1">
                <a:solidFill>
                  <a:srgbClr val="FF6600"/>
                </a:solidFill>
                <a:latin typeface="Times New Roman" pitchFamily="18" charset="0"/>
              </a:rPr>
              <a:t>They would be sent to the army </a:t>
            </a:r>
          </a:p>
          <a:p>
            <a:pPr indent="295275">
              <a:lnSpc>
                <a:spcPct val="120000"/>
              </a:lnSpc>
            </a:pPr>
            <a:r>
              <a:rPr lang="en-US" altLang="zh-CN" sz="3600" b="1">
                <a:solidFill>
                  <a:srgbClr val="FF6600"/>
                </a:solidFill>
                <a:latin typeface="Times New Roman" pitchFamily="18" charset="0"/>
              </a:rPr>
              <a:t>when they finished the training.</a:t>
            </a:r>
            <a:r>
              <a:rPr lang="en-US" altLang="zh-CN" sz="3600" b="1">
                <a:latin typeface="Times New Roman" pitchFamily="18" charset="0"/>
              </a:rPr>
              <a:t> </a:t>
            </a:r>
            <a:r>
              <a:rPr lang="zh-CN" altLang="en-US" sz="3600" b="1">
                <a:latin typeface="Times New Roman" pitchFamily="18" charset="0"/>
              </a:rPr>
              <a:t>　</a:t>
            </a:r>
          </a:p>
        </p:txBody>
      </p:sp>
      <p:sp>
        <p:nvSpPr>
          <p:cNvPr id="91141" name="Rectangle 5"/>
          <p:cNvSpPr>
            <a:spLocks noChangeArrowheads="1"/>
          </p:cNvSpPr>
          <p:nvPr/>
        </p:nvSpPr>
        <p:spPr bwMode="auto">
          <a:xfrm>
            <a:off x="828675" y="4611688"/>
            <a:ext cx="6911975" cy="14097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b="1">
                <a:latin typeface="Times New Roman" pitchFamily="18" charset="0"/>
              </a:rPr>
              <a:t>6. </a:t>
            </a:r>
            <a:r>
              <a:rPr lang="zh-CN" altLang="en-US" sz="3600" b="1">
                <a:latin typeface="Times New Roman" pitchFamily="18" charset="0"/>
              </a:rPr>
              <a:t>这个计划正在执行中。 </a:t>
            </a:r>
          </a:p>
          <a:p>
            <a:pPr>
              <a:lnSpc>
                <a:spcPct val="120000"/>
              </a:lnSpc>
            </a:pPr>
            <a:r>
              <a:rPr lang="zh-CN" altLang="en-US" sz="3600" b="1">
                <a:solidFill>
                  <a:srgbClr val="FF6600"/>
                </a:solidFill>
                <a:latin typeface="Times New Roman" pitchFamily="18" charset="0"/>
              </a:rPr>
              <a:t>    </a:t>
            </a:r>
            <a:r>
              <a:rPr lang="en-US" altLang="zh-CN" sz="3600" b="1">
                <a:solidFill>
                  <a:srgbClr val="FF6600"/>
                </a:solidFill>
                <a:latin typeface="Times New Roman" pitchFamily="18" charset="0"/>
              </a:rPr>
              <a:t>The project is being carried out.</a:t>
            </a:r>
            <a:r>
              <a:rPr lang="en-US" altLang="zh-CN" sz="3600" b="1">
                <a:latin typeface="Times New Roman" pitchFamily="18" charset="0"/>
              </a:rPr>
              <a:t> </a:t>
            </a:r>
            <a:r>
              <a:rPr lang="zh-CN" altLang="en-US" sz="3600" b="1">
                <a:latin typeface="Times New Roman" pitchFamily="18" charset="0"/>
              </a:rPr>
              <a:t>　</a:t>
            </a: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911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11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11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1000"/>
                                        <p:tgtEl>
                                          <p:spTgt spid="911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11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11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1000"/>
                                        <p:tgtEl>
                                          <p:spTgt spid="91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911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4" name="Rectangle 1028"/>
          <p:cNvSpPr>
            <a:spLocks noChangeArrowheads="1"/>
          </p:cNvSpPr>
          <p:nvPr/>
        </p:nvSpPr>
        <p:spPr bwMode="auto">
          <a:xfrm>
            <a:off x="107950" y="1885950"/>
            <a:ext cx="8351838" cy="2068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>
                <a:latin typeface="Times New Roman" pitchFamily="18" charset="0"/>
              </a:rPr>
              <a:t>　</a:t>
            </a:r>
            <a:r>
              <a:rPr lang="en-US" altLang="zh-CN" sz="3600" b="1">
                <a:latin typeface="Times New Roman" pitchFamily="18" charset="0"/>
              </a:rPr>
              <a:t>8. </a:t>
            </a:r>
            <a:r>
              <a:rPr lang="zh-CN" altLang="en-US" sz="3600" b="1">
                <a:latin typeface="Times New Roman" pitchFamily="18" charset="0"/>
              </a:rPr>
              <a:t>这本小说已被译成了几种语言。    </a:t>
            </a:r>
          </a:p>
          <a:p>
            <a:pPr>
              <a:lnSpc>
                <a:spcPct val="120000"/>
              </a:lnSpc>
            </a:pPr>
            <a:r>
              <a:rPr lang="zh-CN" altLang="en-US" sz="3600" b="1">
                <a:solidFill>
                  <a:srgbClr val="FF6600"/>
                </a:solidFill>
                <a:latin typeface="Times New Roman" pitchFamily="18" charset="0"/>
              </a:rPr>
              <a:t>        </a:t>
            </a:r>
            <a:r>
              <a:rPr lang="en-US" altLang="zh-CN" sz="3600" b="1">
                <a:solidFill>
                  <a:srgbClr val="FF6600"/>
                </a:solidFill>
                <a:latin typeface="Times New Roman" pitchFamily="18" charset="0"/>
              </a:rPr>
              <a:t>This novel has been translated into </a:t>
            </a:r>
          </a:p>
          <a:p>
            <a:pPr>
              <a:lnSpc>
                <a:spcPct val="120000"/>
              </a:lnSpc>
            </a:pPr>
            <a:r>
              <a:rPr lang="en-US" altLang="zh-CN" sz="3600" b="1">
                <a:solidFill>
                  <a:srgbClr val="FF6600"/>
                </a:solidFill>
                <a:latin typeface="Times New Roman" pitchFamily="18" charset="0"/>
              </a:rPr>
              <a:t>    several languages. </a:t>
            </a:r>
          </a:p>
        </p:txBody>
      </p:sp>
      <p:sp>
        <p:nvSpPr>
          <p:cNvPr id="92165" name="Rectangle 1029"/>
          <p:cNvSpPr>
            <a:spLocks noChangeArrowheads="1"/>
          </p:cNvSpPr>
          <p:nvPr/>
        </p:nvSpPr>
        <p:spPr bwMode="auto">
          <a:xfrm>
            <a:off x="612775" y="549275"/>
            <a:ext cx="8064500" cy="1409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b="1">
                <a:latin typeface="Times New Roman" pitchFamily="18" charset="0"/>
              </a:rPr>
              <a:t>7. </a:t>
            </a:r>
            <a:r>
              <a:rPr lang="zh-CN" altLang="en-US" sz="3600" b="1">
                <a:latin typeface="Times New Roman" pitchFamily="18" charset="0"/>
              </a:rPr>
              <a:t>那时这案子正在调查中。 </a:t>
            </a:r>
          </a:p>
          <a:p>
            <a:pPr>
              <a:lnSpc>
                <a:spcPct val="120000"/>
              </a:lnSpc>
            </a:pPr>
            <a:r>
              <a:rPr lang="zh-CN" altLang="en-US" sz="3600" b="1">
                <a:latin typeface="Times New Roman" pitchFamily="18" charset="0"/>
              </a:rPr>
              <a:t>    </a:t>
            </a:r>
            <a:r>
              <a:rPr lang="en-US" altLang="zh-CN" sz="3600" b="1">
                <a:solidFill>
                  <a:srgbClr val="FF6600"/>
                </a:solidFill>
                <a:latin typeface="Times New Roman" pitchFamily="18" charset="0"/>
              </a:rPr>
              <a:t>The case was being investigated then.</a:t>
            </a:r>
            <a:r>
              <a:rPr lang="en-US" altLang="zh-CN" sz="3600" b="1">
                <a:latin typeface="Times New Roman" pitchFamily="18" charset="0"/>
              </a:rPr>
              <a:t> </a:t>
            </a:r>
          </a:p>
        </p:txBody>
      </p:sp>
      <p:sp>
        <p:nvSpPr>
          <p:cNvPr id="92166" name="Rectangle 1030"/>
          <p:cNvSpPr>
            <a:spLocks noChangeArrowheads="1"/>
          </p:cNvSpPr>
          <p:nvPr/>
        </p:nvSpPr>
        <p:spPr bwMode="auto">
          <a:xfrm>
            <a:off x="684213" y="3902075"/>
            <a:ext cx="7272337" cy="206851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b="1">
                <a:latin typeface="Times New Roman" pitchFamily="18" charset="0"/>
              </a:rPr>
              <a:t>9. </a:t>
            </a:r>
            <a:r>
              <a:rPr lang="zh-CN" altLang="en-US" sz="3600" b="1">
                <a:latin typeface="Times New Roman" pitchFamily="18" charset="0"/>
              </a:rPr>
              <a:t>他们说生产成本已经下降了。 </a:t>
            </a:r>
          </a:p>
          <a:p>
            <a:pPr>
              <a:lnSpc>
                <a:spcPct val="120000"/>
              </a:lnSpc>
            </a:pPr>
            <a:r>
              <a:rPr lang="zh-CN" altLang="en-US" sz="3600" b="1">
                <a:solidFill>
                  <a:srgbClr val="FF6600"/>
                </a:solidFill>
                <a:latin typeface="Times New Roman" pitchFamily="18" charset="0"/>
              </a:rPr>
              <a:t>     </a:t>
            </a:r>
            <a:r>
              <a:rPr lang="en-US" altLang="zh-CN" sz="3600" b="1">
                <a:solidFill>
                  <a:srgbClr val="FF6600"/>
                </a:solidFill>
                <a:latin typeface="Times New Roman" pitchFamily="18" charset="0"/>
              </a:rPr>
              <a:t>They said that production costs had been reduced.</a:t>
            </a: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921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1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1000"/>
                                        <p:tgtEl>
                                          <p:spTgt spid="921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21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21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1000"/>
                                        <p:tgtEl>
                                          <p:spTgt spid="921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21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9" name="AutoShape 5"/>
          <p:cNvSpPr>
            <a:spLocks noChangeArrowheads="1"/>
          </p:cNvSpPr>
          <p:nvPr/>
        </p:nvSpPr>
        <p:spPr bwMode="auto">
          <a:xfrm>
            <a:off x="468313" y="1412875"/>
            <a:ext cx="4967287" cy="647700"/>
          </a:xfrm>
          <a:prstGeom prst="roundRect">
            <a:avLst>
              <a:gd name="adj" fmla="val 16667"/>
            </a:avLst>
          </a:prstGeom>
          <a:solidFill>
            <a:srgbClr val="9933FF"/>
          </a:solidFill>
          <a:ln w="76200" cmpd="tri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1125538"/>
            <a:ext cx="4464050" cy="1143000"/>
          </a:xfrm>
        </p:spPr>
        <p:txBody>
          <a:bodyPr/>
          <a:lstStyle/>
          <a:p>
            <a:pPr algn="l"/>
            <a:r>
              <a:rPr lang="en-US" altLang="zh-CN" sz="4000" b="1">
                <a:solidFill>
                  <a:schemeClr val="bg1"/>
                </a:solidFill>
              </a:rPr>
              <a:t>Pairwork (3a:P70)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2276475"/>
            <a:ext cx="8002587" cy="3960813"/>
          </a:xfrm>
          <a:effectLst>
            <a:outerShdw dist="35921" dir="2700000" algn="ctr" rotWithShape="0">
              <a:schemeClr val="bg1"/>
            </a:outerShdw>
          </a:effectLst>
        </p:spPr>
        <p:txBody>
          <a:bodyPr/>
          <a:lstStyle/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solidFill>
                  <a:srgbClr val="FF9933"/>
                </a:solidFill>
                <a:latin typeface="Times New Roman" pitchFamily="18" charset="0"/>
              </a:rPr>
              <a:t>   </a:t>
            </a: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Helpful inventions:</a:t>
            </a:r>
            <a:r>
              <a:rPr lang="en-US" altLang="zh-CN" sz="3600" b="1">
                <a:latin typeface="Times New Roman" pitchFamily="18" charset="0"/>
              </a:rPr>
              <a:t> vacuum cleaner, soundproof door and window, car, computer, fax machine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solidFill>
                  <a:srgbClr val="FF9933"/>
                </a:solidFill>
                <a:latin typeface="Times New Roman" pitchFamily="18" charset="0"/>
              </a:rPr>
              <a:t>   </a:t>
            </a: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Annoying inventions:</a:t>
            </a:r>
            <a:r>
              <a:rPr lang="en-US" altLang="zh-CN" sz="3600" b="1">
                <a:latin typeface="Times New Roman" pitchFamily="18" charset="0"/>
              </a:rPr>
              <a:t> air-conditioner, truck, telephone, junk food, ice cream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1000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1000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9" grpId="0" animBg="1"/>
      <p:bldP spid="2150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638300"/>
            <a:ext cx="8497887" cy="3230563"/>
          </a:xfrm>
          <a:effectLst>
            <a:outerShdw dist="35921" dir="2700000" algn="ctr" rotWithShape="0">
              <a:schemeClr val="bg1"/>
            </a:outerShdw>
          </a:effectLst>
        </p:spPr>
        <p:txBody>
          <a:bodyPr/>
          <a:lstStyle/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3800" b="1">
                <a:solidFill>
                  <a:schemeClr val="hlink"/>
                </a:solidFill>
                <a:latin typeface="Times New Roman" pitchFamily="18" charset="0"/>
              </a:rPr>
              <a:t>   </a:t>
            </a:r>
            <a:r>
              <a:rPr lang="en-US" altLang="zh-CN" sz="3800" b="1">
                <a:solidFill>
                  <a:srgbClr val="0000FF"/>
                </a:solidFill>
                <a:latin typeface="Times New Roman" pitchFamily="18" charset="0"/>
              </a:rPr>
              <a:t>Sentence pattern: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3800" b="1">
                <a:solidFill>
                  <a:srgbClr val="FF0000"/>
                </a:solidFill>
                <a:latin typeface="Times New Roman" pitchFamily="18" charset="0"/>
              </a:rPr>
              <a:t>     What is this in the picture?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3800" b="1">
                <a:solidFill>
                  <a:srgbClr val="FF0000"/>
                </a:solidFill>
                <a:latin typeface="Times New Roman" pitchFamily="18" charset="0"/>
              </a:rPr>
              <a:t>     What is it used for?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3800" b="1">
                <a:solidFill>
                  <a:srgbClr val="FF0000"/>
                </a:solidFill>
                <a:latin typeface="Times New Roman" pitchFamily="18" charset="0"/>
              </a:rPr>
              <a:t>     Do you think it is helpful / annoying?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61" name="Rectangle 9"/>
          <p:cNvSpPr>
            <a:spLocks noChangeArrowheads="1"/>
          </p:cNvSpPr>
          <p:nvPr/>
        </p:nvSpPr>
        <p:spPr bwMode="auto">
          <a:xfrm>
            <a:off x="539750" y="385763"/>
            <a:ext cx="2447925" cy="576262"/>
          </a:xfrm>
          <a:prstGeom prst="rect">
            <a:avLst/>
          </a:prstGeom>
          <a:solidFill>
            <a:srgbClr val="B3EAE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611188" y="115888"/>
            <a:ext cx="3498850" cy="16287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Dialogue 1:</a:t>
            </a:r>
            <a:endParaRPr lang="en-US" altLang="zh-CN" sz="3600" b="1">
              <a:solidFill>
                <a:srgbClr val="FF0000"/>
              </a:solidFill>
              <a:latin typeface="Times New Roman" pitchFamily="18" charset="0"/>
            </a:endParaRPr>
          </a:p>
          <a:p>
            <a:pPr eaLnBrk="0" hangingPunct="0">
              <a:lnSpc>
                <a:spcPct val="140000"/>
              </a:lnSpc>
            </a:pPr>
            <a:r>
              <a:rPr lang="en-US" altLang="zh-CN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3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 What is this?</a:t>
            </a:r>
            <a:endParaRPr lang="en-US" altLang="zh-CN" sz="3600" b="1">
              <a:latin typeface="Times New Roman" pitchFamily="18" charset="0"/>
            </a:endParaRPr>
          </a:p>
        </p:txBody>
      </p:sp>
      <p:pic>
        <p:nvPicPr>
          <p:cNvPr id="23559" name="Picture 7" descr="2005127154437"/>
          <p:cNvPicPr>
            <a:picLocks noChangeAspect="1" noChangeArrowheads="1"/>
          </p:cNvPicPr>
          <p:nvPr>
            <p:ph/>
          </p:nvPr>
        </p:nvPicPr>
        <p:blipFill>
          <a:blip r:embed="rId3">
            <a:lum bright="24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55875" y="2060575"/>
            <a:ext cx="3743325" cy="3744913"/>
          </a:xfrm>
          <a:ln w="76200" cmpd="tri">
            <a:solidFill>
              <a:srgbClr val="FF99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3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235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" dur="10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2" name="Rectangle 1028"/>
          <p:cNvSpPr>
            <a:spLocks noChangeArrowheads="1"/>
          </p:cNvSpPr>
          <p:nvPr/>
        </p:nvSpPr>
        <p:spPr bwMode="auto">
          <a:xfrm>
            <a:off x="611188" y="549275"/>
            <a:ext cx="2447925" cy="647700"/>
          </a:xfrm>
          <a:prstGeom prst="rect">
            <a:avLst/>
          </a:prstGeom>
          <a:solidFill>
            <a:srgbClr val="FF66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3800" b="1">
                <a:solidFill>
                  <a:schemeClr val="bg1"/>
                </a:solidFill>
              </a:rPr>
              <a:t>Section A</a:t>
            </a:r>
          </a:p>
        </p:txBody>
      </p:sp>
      <p:sp>
        <p:nvSpPr>
          <p:cNvPr id="73733" name="Rectangle 1029"/>
          <p:cNvSpPr>
            <a:spLocks noChangeArrowheads="1"/>
          </p:cNvSpPr>
          <p:nvPr/>
        </p:nvSpPr>
        <p:spPr bwMode="auto">
          <a:xfrm>
            <a:off x="2987675" y="1700213"/>
            <a:ext cx="5762625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8000" b="1" i="1">
                <a:solidFill>
                  <a:srgbClr val="FF0000"/>
                </a:solidFill>
                <a:latin typeface="Times New Roman" pitchFamily="18" charset="0"/>
              </a:rPr>
              <a:t>Warming up</a:t>
            </a: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373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373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37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37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2" grpId="0" uiExpand="1" build="p" animBg="1"/>
      <p:bldP spid="7373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7088" y="549275"/>
            <a:ext cx="7905750" cy="5545138"/>
          </a:xfrm>
          <a:effectLst>
            <a:outerShdw dist="35921" dir="2700000" algn="ctr" rotWithShape="0">
              <a:schemeClr val="bg1"/>
            </a:outerShdw>
          </a:effectLst>
        </p:spPr>
        <p:txBody>
          <a:bodyPr/>
          <a:lstStyle/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solidFill>
                  <a:srgbClr val="CC00CC"/>
                </a:solidFill>
                <a:latin typeface="Times New Roman" pitchFamily="18" charset="0"/>
              </a:rPr>
              <a:t>B</a:t>
            </a:r>
            <a:r>
              <a:rPr lang="en-US" altLang="zh-CN" sz="3600" b="1">
                <a:latin typeface="Times New Roman" pitchFamily="18" charset="0"/>
              </a:rPr>
              <a:t>: It is an alarm clock. 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solidFill>
                  <a:srgbClr val="0000FF"/>
                </a:solidFill>
                <a:latin typeface="Times New Roman" pitchFamily="18" charset="0"/>
              </a:rPr>
              <a:t>A</a:t>
            </a:r>
            <a:r>
              <a:rPr lang="en-US" altLang="zh-CN" sz="3600" b="1">
                <a:latin typeface="Times New Roman" pitchFamily="18" charset="0"/>
              </a:rPr>
              <a:t>: What is it used for?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solidFill>
                  <a:srgbClr val="CC00CC"/>
                </a:solidFill>
                <a:latin typeface="Times New Roman" pitchFamily="18" charset="0"/>
              </a:rPr>
              <a:t>B</a:t>
            </a:r>
            <a:r>
              <a:rPr lang="en-US" altLang="zh-CN" sz="3600" b="1">
                <a:latin typeface="Times New Roman" pitchFamily="18" charset="0"/>
              </a:rPr>
              <a:t>: It is used for waking people up in 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latin typeface="Times New Roman" pitchFamily="18" charset="0"/>
              </a:rPr>
              <a:t>     the morning.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solidFill>
                  <a:srgbClr val="0000FF"/>
                </a:solidFill>
                <a:latin typeface="Times New Roman" pitchFamily="18" charset="0"/>
              </a:rPr>
              <a:t>A</a:t>
            </a:r>
            <a:r>
              <a:rPr lang="en-US" altLang="zh-CN" sz="3600" b="1">
                <a:latin typeface="Times New Roman" pitchFamily="18" charset="0"/>
              </a:rPr>
              <a:t>: Do you think it is annoying?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solidFill>
                  <a:srgbClr val="CC00CC"/>
                </a:solidFill>
                <a:latin typeface="Times New Roman" pitchFamily="18" charset="0"/>
              </a:rPr>
              <a:t>B</a:t>
            </a:r>
            <a:r>
              <a:rPr lang="en-US" altLang="zh-CN" sz="3600" b="1">
                <a:latin typeface="Times New Roman" pitchFamily="18" charset="0"/>
              </a:rPr>
              <a:t>: Sometimes, when I want to go on 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latin typeface="Times New Roman" pitchFamily="18" charset="0"/>
              </a:rPr>
              <a:t>     sleep.</a:t>
            </a: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1000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1000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1000"/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1000"/>
                                        <p:tgtEl>
                                          <p:spTgt spid="24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10" name="Rectangle 10"/>
          <p:cNvSpPr>
            <a:spLocks noChangeArrowheads="1"/>
          </p:cNvSpPr>
          <p:nvPr/>
        </p:nvSpPr>
        <p:spPr bwMode="auto">
          <a:xfrm>
            <a:off x="468313" y="404813"/>
            <a:ext cx="2447925" cy="576262"/>
          </a:xfrm>
          <a:prstGeom prst="rect">
            <a:avLst/>
          </a:prstGeom>
          <a:solidFill>
            <a:srgbClr val="B3EAE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1963" y="188913"/>
            <a:ext cx="4470400" cy="1800225"/>
          </a:xfrm>
          <a:effectLst>
            <a:outerShdw dist="35921" dir="2700000" algn="ctr" rotWithShape="0">
              <a:schemeClr val="bg1"/>
            </a:outerShdw>
          </a:effectLst>
        </p:spPr>
        <p:txBody>
          <a:bodyPr/>
          <a:lstStyle/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Dialogue 2: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solidFill>
                  <a:schemeClr val="hlink"/>
                </a:solidFill>
                <a:latin typeface="Times New Roman" pitchFamily="18" charset="0"/>
              </a:rPr>
              <a:t>  </a:t>
            </a:r>
            <a:r>
              <a:rPr lang="en-US" altLang="zh-CN" sz="3600" b="1">
                <a:solidFill>
                  <a:srgbClr val="0000FF"/>
                </a:solidFill>
                <a:latin typeface="Times New Roman" pitchFamily="18" charset="0"/>
              </a:rPr>
              <a:t>A</a:t>
            </a:r>
            <a:r>
              <a:rPr lang="en-US" altLang="zh-CN" sz="3600" b="1">
                <a:latin typeface="Times New Roman" pitchFamily="18" charset="0"/>
              </a:rPr>
              <a:t>: What is this? </a:t>
            </a:r>
          </a:p>
        </p:txBody>
      </p:sp>
      <p:pic>
        <p:nvPicPr>
          <p:cNvPr id="25613" name="Picture 13" descr="灯泡"/>
          <p:cNvPicPr>
            <a:picLocks noChangeAspect="1" noChangeArrowheads="1"/>
          </p:cNvPicPr>
          <p:nvPr>
            <p:ph sz="quarter" idx="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69" r="13426" b="10139"/>
          <a:stretch>
            <a:fillRect/>
          </a:stretch>
        </p:blipFill>
        <p:spPr>
          <a:xfrm>
            <a:off x="2411413" y="2276475"/>
            <a:ext cx="4392612" cy="2817813"/>
          </a:xfrm>
          <a:noFill/>
          <a:ln w="76200" cmpd="tri">
            <a:solidFill>
              <a:srgbClr val="FF99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1000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" dur="1000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549275"/>
            <a:ext cx="8229600" cy="5903913"/>
          </a:xfrm>
          <a:effectLst>
            <a:outerShdw dist="35921" dir="2700000" algn="ctr" rotWithShape="0">
              <a:schemeClr val="bg1"/>
            </a:outerShdw>
          </a:effectLst>
        </p:spPr>
        <p:txBody>
          <a:bodyPr/>
          <a:lstStyle/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solidFill>
                  <a:srgbClr val="CC00CC"/>
                </a:solidFill>
                <a:latin typeface="Times New Roman" pitchFamily="18" charset="0"/>
              </a:rPr>
              <a:t>B</a:t>
            </a:r>
            <a:r>
              <a:rPr lang="en-US" altLang="zh-CN" sz="3600" b="1">
                <a:latin typeface="Times New Roman" pitchFamily="18" charset="0"/>
              </a:rPr>
              <a:t>: It is a light bulb. 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solidFill>
                  <a:srgbClr val="0000FF"/>
                </a:solidFill>
                <a:latin typeface="Times New Roman" pitchFamily="18" charset="0"/>
              </a:rPr>
              <a:t>A</a:t>
            </a:r>
            <a:r>
              <a:rPr lang="en-US" altLang="zh-CN" sz="3600" b="1">
                <a:latin typeface="Times New Roman" pitchFamily="18" charset="0"/>
              </a:rPr>
              <a:t>: What is it used for?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solidFill>
                  <a:srgbClr val="CC00CC"/>
                </a:solidFill>
                <a:latin typeface="Times New Roman" pitchFamily="18" charset="0"/>
              </a:rPr>
              <a:t>B</a:t>
            </a:r>
            <a:r>
              <a:rPr lang="en-US" altLang="zh-CN" sz="3600" b="1">
                <a:latin typeface="Times New Roman" pitchFamily="18" charset="0"/>
              </a:rPr>
              <a:t>: It is used for giving light.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solidFill>
                  <a:srgbClr val="0000FF"/>
                </a:solidFill>
                <a:latin typeface="Times New Roman" pitchFamily="18" charset="0"/>
              </a:rPr>
              <a:t>A</a:t>
            </a:r>
            <a:r>
              <a:rPr lang="en-US" altLang="zh-CN" sz="3600" b="1">
                <a:latin typeface="Times New Roman" pitchFamily="18" charset="0"/>
              </a:rPr>
              <a:t>: Do you think it is helpful?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solidFill>
                  <a:srgbClr val="CC00CC"/>
                </a:solidFill>
                <a:latin typeface="Times New Roman" pitchFamily="18" charset="0"/>
              </a:rPr>
              <a:t>B</a:t>
            </a:r>
            <a:r>
              <a:rPr lang="en-US" altLang="zh-CN" sz="3600" b="1">
                <a:latin typeface="Times New Roman" pitchFamily="18" charset="0"/>
              </a:rPr>
              <a:t>: Yes, I think so. Because I always do     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latin typeface="Times New Roman" pitchFamily="18" charset="0"/>
              </a:rPr>
              <a:t>     homework and read books in the   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latin typeface="Times New Roman" pitchFamily="18" charset="0"/>
              </a:rPr>
              <a:t>     evening by its light.</a:t>
            </a: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1000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1000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1000"/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1000"/>
                                        <p:tgtEl>
                                          <p:spTgt spid="27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9" name="Rectangle 7"/>
          <p:cNvSpPr>
            <a:spLocks noChangeArrowheads="1"/>
          </p:cNvSpPr>
          <p:nvPr/>
        </p:nvSpPr>
        <p:spPr bwMode="auto">
          <a:xfrm>
            <a:off x="468313" y="403225"/>
            <a:ext cx="2447925" cy="576263"/>
          </a:xfrm>
          <a:prstGeom prst="rect">
            <a:avLst/>
          </a:prstGeom>
          <a:solidFill>
            <a:srgbClr val="B3EAE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187325"/>
            <a:ext cx="3529012" cy="1728788"/>
          </a:xfrm>
          <a:effectLst>
            <a:outerShdw dist="35921" dir="2700000" algn="ctr" rotWithShape="0">
              <a:schemeClr val="bg1"/>
            </a:outerShdw>
          </a:effectLst>
        </p:spPr>
        <p:txBody>
          <a:bodyPr/>
          <a:lstStyle/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Dialogue 3:</a:t>
            </a:r>
          </a:p>
          <a:p>
            <a:pPr>
              <a:lnSpc>
                <a:spcPct val="140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solidFill>
                  <a:srgbClr val="0000FF"/>
                </a:solidFill>
                <a:latin typeface="Times New Roman" pitchFamily="18" charset="0"/>
              </a:rPr>
              <a:t>A</a:t>
            </a:r>
            <a:r>
              <a:rPr lang="en-US" altLang="zh-CN" sz="3600" b="1">
                <a:latin typeface="Times New Roman" pitchFamily="18" charset="0"/>
              </a:rPr>
              <a:t>: What is this?</a:t>
            </a:r>
          </a:p>
        </p:txBody>
      </p:sp>
      <p:pic>
        <p:nvPicPr>
          <p:cNvPr id="28676" name="Picture 4" descr="未标题1"/>
          <p:cNvPicPr>
            <a:picLocks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63713" y="2276475"/>
            <a:ext cx="5545137" cy="3287713"/>
          </a:xfrm>
          <a:noFill/>
          <a:ln w="76200" cmpd="tri">
            <a:solidFill>
              <a:srgbClr val="FF99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1000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" dur="1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404813"/>
            <a:ext cx="8013700" cy="3529012"/>
          </a:xfrm>
          <a:effectLst>
            <a:outerShdw dist="35921" dir="2700000" algn="ctr" rotWithShape="0">
              <a:schemeClr val="bg1"/>
            </a:outerShdw>
          </a:effectLst>
        </p:spPr>
        <p:txBody>
          <a:bodyPr/>
          <a:lstStyle/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solidFill>
                  <a:srgbClr val="0000FF"/>
                </a:solidFill>
                <a:latin typeface="Times New Roman" pitchFamily="18" charset="0"/>
              </a:rPr>
              <a:t>B</a:t>
            </a:r>
            <a:r>
              <a:rPr lang="en-US" altLang="zh-CN" sz="3600" b="1">
                <a:latin typeface="Times New Roman" pitchFamily="18" charset="0"/>
              </a:rPr>
              <a:t>: It is a microwave oven. </a:t>
            </a:r>
          </a:p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solidFill>
                  <a:srgbClr val="CC00CC"/>
                </a:solidFill>
                <a:latin typeface="Times New Roman" pitchFamily="18" charset="0"/>
              </a:rPr>
              <a:t>A</a:t>
            </a:r>
            <a:r>
              <a:rPr lang="en-US" altLang="zh-CN" sz="3600" b="1">
                <a:latin typeface="Times New Roman" pitchFamily="18" charset="0"/>
              </a:rPr>
              <a:t>: What is it used for?</a:t>
            </a:r>
          </a:p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solidFill>
                  <a:srgbClr val="0000FF"/>
                </a:solidFill>
                <a:latin typeface="Times New Roman" pitchFamily="18" charset="0"/>
              </a:rPr>
              <a:t>B</a:t>
            </a:r>
            <a:r>
              <a:rPr lang="en-US" altLang="zh-CN" sz="3600" b="1">
                <a:latin typeface="Times New Roman" pitchFamily="18" charset="0"/>
              </a:rPr>
              <a:t>: It is used for heating cold food and </a:t>
            </a:r>
          </a:p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latin typeface="Times New Roman" pitchFamily="18" charset="0"/>
              </a:rPr>
              <a:t>     cooking meals.</a:t>
            </a:r>
          </a:p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solidFill>
                  <a:srgbClr val="CC00CC"/>
                </a:solidFill>
                <a:latin typeface="Times New Roman" pitchFamily="18" charset="0"/>
              </a:rPr>
              <a:t>A</a:t>
            </a:r>
            <a:r>
              <a:rPr lang="en-US" altLang="zh-CN" sz="3600" b="1">
                <a:latin typeface="Times New Roman" pitchFamily="18" charset="0"/>
              </a:rPr>
              <a:t>: Do you think it is helpful?</a:t>
            </a:r>
          </a:p>
        </p:txBody>
      </p:sp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633413" y="3736975"/>
            <a:ext cx="7775575" cy="206851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b="1">
                <a:solidFill>
                  <a:srgbClr val="0000FF"/>
                </a:solidFill>
                <a:latin typeface="Times New Roman" pitchFamily="18" charset="0"/>
              </a:rPr>
              <a:t>B</a:t>
            </a:r>
            <a:r>
              <a:rPr lang="en-US" altLang="zh-CN" sz="3600" b="1">
                <a:latin typeface="Times New Roman" pitchFamily="18" charset="0"/>
              </a:rPr>
              <a:t>: Yes, I think so. Because my parents </a:t>
            </a:r>
          </a:p>
          <a:p>
            <a:pPr>
              <a:lnSpc>
                <a:spcPct val="120000"/>
              </a:lnSpc>
            </a:pPr>
            <a:r>
              <a:rPr lang="en-US" altLang="zh-CN" sz="3600" b="1">
                <a:latin typeface="Times New Roman" pitchFamily="18" charset="0"/>
              </a:rPr>
              <a:t>     are very busy and I can use it to </a:t>
            </a:r>
          </a:p>
          <a:p>
            <a:pPr>
              <a:lnSpc>
                <a:spcPct val="120000"/>
              </a:lnSpc>
            </a:pPr>
            <a:r>
              <a:rPr lang="en-US" altLang="zh-CN" sz="3600" b="1">
                <a:latin typeface="Times New Roman" pitchFamily="18" charset="0"/>
              </a:rPr>
              <a:t>     cook meals by myself.</a:t>
            </a: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1000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1000"/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1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8" name="Picture 4" descr="未标题21"/>
          <p:cNvPicPr>
            <a:picLocks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556250" y="1989138"/>
            <a:ext cx="2687638" cy="367188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1752" name="AutoShape 8"/>
          <p:cNvSpPr>
            <a:spLocks noChangeArrowheads="1"/>
          </p:cNvSpPr>
          <p:nvPr/>
        </p:nvSpPr>
        <p:spPr bwMode="auto">
          <a:xfrm>
            <a:off x="468313" y="549275"/>
            <a:ext cx="4679950" cy="719138"/>
          </a:xfrm>
          <a:prstGeom prst="roundRect">
            <a:avLst>
              <a:gd name="adj" fmla="val 16667"/>
            </a:avLst>
          </a:prstGeom>
          <a:solidFill>
            <a:srgbClr val="3399FF"/>
          </a:solidFill>
          <a:ln w="76200" cmpd="tri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11188" y="1268413"/>
            <a:ext cx="4968875" cy="5111750"/>
          </a:xfrm>
        </p:spPr>
        <p:txBody>
          <a:bodyPr/>
          <a:lstStyle/>
          <a:p>
            <a:pPr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Dialogue 1:</a:t>
            </a:r>
          </a:p>
          <a:p>
            <a:pPr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solidFill>
                  <a:srgbClr val="0000FF"/>
                </a:solidFill>
                <a:latin typeface="Times New Roman" pitchFamily="18" charset="0"/>
              </a:rPr>
              <a:t>A</a:t>
            </a:r>
            <a:r>
              <a:rPr lang="en-US" altLang="zh-CN" sz="3600" b="1">
                <a:latin typeface="Times New Roman" pitchFamily="18" charset="0"/>
              </a:rPr>
              <a:t>: What do you think </a:t>
            </a:r>
          </a:p>
          <a:p>
            <a:pPr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latin typeface="Times New Roman" pitchFamily="18" charset="0"/>
              </a:rPr>
              <a:t>      is the most helpful </a:t>
            </a:r>
          </a:p>
          <a:p>
            <a:pPr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latin typeface="Times New Roman" pitchFamily="18" charset="0"/>
              </a:rPr>
              <a:t>      invention?</a:t>
            </a:r>
          </a:p>
          <a:p>
            <a:pPr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solidFill>
                  <a:srgbClr val="FF9933"/>
                </a:solidFill>
                <a:latin typeface="Times New Roman" pitchFamily="18" charset="0"/>
              </a:rPr>
              <a:t>B</a:t>
            </a:r>
            <a:r>
              <a:rPr lang="en-US" altLang="zh-CN" sz="3600" b="1">
                <a:latin typeface="Times New Roman" pitchFamily="18" charset="0"/>
              </a:rPr>
              <a:t>: I think the most </a:t>
            </a:r>
          </a:p>
          <a:p>
            <a:pPr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latin typeface="Times New Roman" pitchFamily="18" charset="0"/>
              </a:rPr>
              <a:t>     helpful invention is </a:t>
            </a:r>
          </a:p>
          <a:p>
            <a:pPr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latin typeface="Times New Roman" pitchFamily="18" charset="0"/>
              </a:rPr>
              <a:t>     the vacuum cleaner. </a:t>
            </a:r>
          </a:p>
        </p:txBody>
      </p:sp>
      <p:sp>
        <p:nvSpPr>
          <p:cNvPr id="31751" name="Rectangle 7"/>
          <p:cNvSpPr>
            <a:spLocks noGrp="1" noChangeArrowheads="1"/>
          </p:cNvSpPr>
          <p:nvPr>
            <p:ph type="title"/>
          </p:nvPr>
        </p:nvSpPr>
        <p:spPr>
          <a:xfrm>
            <a:off x="611188" y="476250"/>
            <a:ext cx="4392612" cy="782638"/>
          </a:xfrm>
          <a:noFill/>
          <a:ln/>
          <a:effectLst>
            <a:outerShdw dist="35921" dir="2700000" algn="ctr" rotWithShape="0">
              <a:schemeClr val="tx1"/>
            </a:outerShdw>
          </a:effectLst>
        </p:spPr>
        <p:txBody>
          <a:bodyPr/>
          <a:lstStyle/>
          <a:p>
            <a:pPr algn="l"/>
            <a:r>
              <a:rPr lang="en-US" altLang="zh-CN" b="1">
                <a:solidFill>
                  <a:srgbClr val="FFFF00"/>
                </a:solidFill>
                <a:latin typeface="Times New Roman" pitchFamily="18" charset="0"/>
              </a:rPr>
              <a:t>Pairwork (4:P70)</a:t>
            </a: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1000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1000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" dur="1000"/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31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17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4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981075"/>
            <a:ext cx="7704137" cy="3024188"/>
          </a:xfrm>
        </p:spPr>
        <p:txBody>
          <a:bodyPr/>
          <a:lstStyle/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solidFill>
                  <a:srgbClr val="0000FF"/>
                </a:solidFill>
                <a:latin typeface="Times New Roman" pitchFamily="18" charset="0"/>
              </a:rPr>
              <a:t>A</a:t>
            </a:r>
            <a:r>
              <a:rPr lang="en-US" altLang="zh-CN" sz="3600" b="1">
                <a:latin typeface="Times New Roman" pitchFamily="18" charset="0"/>
              </a:rPr>
              <a:t>: Why is that?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solidFill>
                  <a:srgbClr val="FF9933"/>
                </a:solidFill>
                <a:latin typeface="Times New Roman" pitchFamily="18" charset="0"/>
              </a:rPr>
              <a:t>B</a:t>
            </a:r>
            <a:r>
              <a:rPr lang="en-US" altLang="zh-CN" sz="3600" b="1">
                <a:latin typeface="Times New Roman" pitchFamily="18" charset="0"/>
              </a:rPr>
              <a:t>: Well, it can help me clean the floor 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latin typeface="Times New Roman" pitchFamily="18" charset="0"/>
              </a:rPr>
              <a:t>     when mother asks me to do the 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latin typeface="Times New Roman" pitchFamily="18" charset="0"/>
              </a:rPr>
              <a:t>     cleaning.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692150"/>
            <a:ext cx="7788275" cy="4525963"/>
          </a:xfrm>
        </p:spPr>
        <p:txBody>
          <a:bodyPr/>
          <a:lstStyle/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Dialogue 2: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solidFill>
                  <a:schemeClr val="accent2"/>
                </a:solidFill>
                <a:latin typeface="Times New Roman" pitchFamily="18" charset="0"/>
              </a:rPr>
              <a:t>A</a:t>
            </a:r>
            <a:r>
              <a:rPr lang="en-US" altLang="zh-CN" sz="3600" b="1">
                <a:latin typeface="Times New Roman" pitchFamily="18" charset="0"/>
              </a:rPr>
              <a:t>: What do you think is the most 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latin typeface="Times New Roman" pitchFamily="18" charset="0"/>
              </a:rPr>
              <a:t>      annoying invention?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B</a:t>
            </a:r>
            <a:r>
              <a:rPr lang="en-US" altLang="zh-CN" sz="3600" b="1">
                <a:latin typeface="Times New Roman" pitchFamily="18" charset="0"/>
              </a:rPr>
              <a:t>: I think the most annoying invention 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latin typeface="Times New Roman" pitchFamily="18" charset="0"/>
              </a:rPr>
              <a:t>     is the air-conditioner.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solidFill>
                  <a:schemeClr val="accent2"/>
                </a:solidFill>
                <a:latin typeface="Times New Roman" pitchFamily="18" charset="0"/>
              </a:rPr>
              <a:t>A</a:t>
            </a:r>
            <a:r>
              <a:rPr lang="en-US" altLang="zh-CN" sz="3600" b="1">
                <a:latin typeface="Times New Roman" pitchFamily="18" charset="0"/>
              </a:rPr>
              <a:t>: Why is that?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1000"/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1000"/>
                                        <p:tgtEl>
                                          <p:spTgt spid="74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74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747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" dur="1000"/>
                                        <p:tgtEl>
                                          <p:spTgt spid="747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0" name="Picture 4" descr="未标题-3"/>
          <p:cNvPicPr>
            <a:picLocks noChangeAspect="1" noChangeArrowheads="1"/>
          </p:cNvPicPr>
          <p:nvPr>
            <p:ph sz="half" idx="2"/>
          </p:nvPr>
        </p:nvPicPr>
        <p:blipFill>
          <a:blip r:embed="rId3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79613" y="1341438"/>
            <a:ext cx="4895850" cy="16589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4823" name="Rectangle 7"/>
          <p:cNvSpPr>
            <a:spLocks noChangeArrowheads="1"/>
          </p:cNvSpPr>
          <p:nvPr/>
        </p:nvSpPr>
        <p:spPr bwMode="auto">
          <a:xfrm>
            <a:off x="971550" y="3357563"/>
            <a:ext cx="7200900" cy="1409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B</a:t>
            </a:r>
            <a:r>
              <a:rPr lang="en-US" altLang="zh-CN" sz="3600" b="1">
                <a:latin typeface="Times New Roman" pitchFamily="18" charset="0"/>
              </a:rPr>
              <a:t>: Well, I feel uncomfortable in the </a:t>
            </a:r>
          </a:p>
          <a:p>
            <a:pPr>
              <a:lnSpc>
                <a:spcPct val="120000"/>
              </a:lnSpc>
            </a:pPr>
            <a:r>
              <a:rPr lang="en-US" altLang="zh-CN" sz="3600" b="1">
                <a:latin typeface="Times New Roman" pitchFamily="18" charset="0"/>
              </a:rPr>
              <a:t>      room with an air-conditioner.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348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348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41438"/>
            <a:ext cx="8218488" cy="4537075"/>
          </a:xfrm>
        </p:spPr>
        <p:txBody>
          <a:bodyPr/>
          <a:lstStyle/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solidFill>
                  <a:srgbClr val="0000FF"/>
                </a:solidFill>
                <a:latin typeface="Times New Roman" pitchFamily="18" charset="0"/>
              </a:rPr>
              <a:t>A</a:t>
            </a:r>
            <a:r>
              <a:rPr lang="en-US" altLang="zh-CN" sz="3600" b="1">
                <a:latin typeface="Times New Roman" pitchFamily="18" charset="0"/>
              </a:rPr>
              <a:t>: What do you think are the most 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latin typeface="Times New Roman" pitchFamily="18" charset="0"/>
              </a:rPr>
              <a:t>     annoying or helpful inventions?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solidFill>
                  <a:srgbClr val="FF6600"/>
                </a:solidFill>
                <a:latin typeface="Times New Roman" pitchFamily="18" charset="0"/>
              </a:rPr>
              <a:t>B</a:t>
            </a:r>
            <a:r>
              <a:rPr lang="en-US" altLang="zh-CN" sz="3600" b="1">
                <a:latin typeface="Times New Roman" pitchFamily="18" charset="0"/>
              </a:rPr>
              <a:t>: I think the truck is the most annoying 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latin typeface="Times New Roman" pitchFamily="18" charset="0"/>
              </a:rPr>
              <a:t>     invention and the soundproof door 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latin typeface="Times New Roman" pitchFamily="18" charset="0"/>
              </a:rPr>
              <a:t>     and window is the most helpful 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latin typeface="Times New Roman" pitchFamily="18" charset="0"/>
              </a:rPr>
              <a:t>     invention. </a:t>
            </a:r>
          </a:p>
        </p:txBody>
      </p:sp>
      <p:sp>
        <p:nvSpPr>
          <p:cNvPr id="36868" name="Rectangle 4"/>
          <p:cNvSpPr>
            <a:spLocks noChangeArrowheads="1"/>
          </p:cNvSpPr>
          <p:nvPr/>
        </p:nvSpPr>
        <p:spPr bwMode="auto">
          <a:xfrm>
            <a:off x="436563" y="620713"/>
            <a:ext cx="2406650" cy="806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Dialogue 3: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1000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1000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1000"/>
                                        <p:tgtEl>
                                          <p:spTgt spid="36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1000"/>
                                        <p:tgtEl>
                                          <p:spTgt spid="368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uiExpand="1" build="allAtOnce"/>
      <p:bldP spid="3686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0" y="26400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3081" name="Rectangle 9"/>
          <p:cNvSpPr>
            <a:spLocks noChangeArrowheads="1"/>
          </p:cNvSpPr>
          <p:nvPr/>
        </p:nvSpPr>
        <p:spPr bwMode="auto">
          <a:xfrm>
            <a:off x="2590800" y="1600200"/>
            <a:ext cx="2516188" cy="67151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altLang="zh-CN" sz="3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light bulb</a:t>
            </a:r>
            <a:endParaRPr lang="en-US" altLang="zh-CN" sz="3800" b="1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3084" name="Text Box 12"/>
          <p:cNvSpPr txBox="1">
            <a:spLocks noChangeArrowheads="1"/>
          </p:cNvSpPr>
          <p:nvPr/>
        </p:nvSpPr>
        <p:spPr bwMode="auto">
          <a:xfrm>
            <a:off x="1403350" y="333375"/>
            <a:ext cx="6337300" cy="82391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4000" b="1">
                <a:solidFill>
                  <a:srgbClr val="0000FF"/>
                </a:solidFill>
                <a:latin typeface="Times New Roman" pitchFamily="18" charset="0"/>
              </a:rPr>
              <a:t>When were they invented?</a:t>
            </a:r>
          </a:p>
        </p:txBody>
      </p:sp>
      <p:pic>
        <p:nvPicPr>
          <p:cNvPr id="3085" name="Picture 13" descr="p4"/>
          <p:cNvPicPr>
            <a:picLocks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5800" y="1447800"/>
            <a:ext cx="1828800" cy="1579563"/>
          </a:xfrm>
          <a:noFill/>
          <a:ln w="76200" cmpd="tri">
            <a:solidFill>
              <a:srgbClr val="FF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089" name="Text Box 17"/>
          <p:cNvSpPr txBox="1">
            <a:spLocks noChangeArrowheads="1"/>
          </p:cNvSpPr>
          <p:nvPr/>
        </p:nvSpPr>
        <p:spPr bwMode="auto">
          <a:xfrm>
            <a:off x="2743200" y="1752600"/>
            <a:ext cx="1981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pic>
        <p:nvPicPr>
          <p:cNvPr id="3090" name="Picture 18" descr="u=2103598393,910090022&amp;gp=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1295400"/>
            <a:ext cx="1646238" cy="1828800"/>
          </a:xfrm>
          <a:prstGeom prst="rect">
            <a:avLst/>
          </a:prstGeom>
          <a:noFill/>
          <a:ln w="76200" cmpd="tri">
            <a:solidFill>
              <a:srgbClr val="FF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91" name="Text Box 19"/>
          <p:cNvSpPr txBox="1">
            <a:spLocks noChangeArrowheads="1"/>
          </p:cNvSpPr>
          <p:nvPr/>
        </p:nvSpPr>
        <p:spPr bwMode="auto">
          <a:xfrm>
            <a:off x="7010400" y="1524000"/>
            <a:ext cx="1524000" cy="1084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watch</a:t>
            </a:r>
            <a:endParaRPr lang="en-US" altLang="zh-CN" sz="3800" b="1">
              <a:solidFill>
                <a:srgbClr val="0000FF"/>
              </a:solidFill>
              <a:latin typeface="Times New Roman" pitchFamily="18" charset="0"/>
            </a:endParaRPr>
          </a:p>
          <a:p>
            <a:pPr>
              <a:spcBef>
                <a:spcPct val="50000"/>
              </a:spcBef>
            </a:pPr>
            <a:endParaRPr lang="en-US" altLang="zh-CN"/>
          </a:p>
        </p:txBody>
      </p:sp>
      <p:sp>
        <p:nvSpPr>
          <p:cNvPr id="3092" name="Text Box 20"/>
          <p:cNvSpPr txBox="1">
            <a:spLocks noChangeArrowheads="1"/>
          </p:cNvSpPr>
          <p:nvPr/>
        </p:nvSpPr>
        <p:spPr bwMode="auto">
          <a:xfrm>
            <a:off x="4267200" y="1600200"/>
            <a:ext cx="1676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pic>
        <p:nvPicPr>
          <p:cNvPr id="3093" name="Picture 21" descr="u=4233693648,480814071&amp;gp=3"/>
          <p:cNvPicPr>
            <a:picLocks noChangeAspect="1" noChangeArrowheads="1"/>
          </p:cNvPicPr>
          <p:nvPr/>
        </p:nvPicPr>
        <p:blipFill>
          <a:blip r:embed="rId5">
            <a:lum bright="-6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429000"/>
            <a:ext cx="2743200" cy="1746250"/>
          </a:xfrm>
          <a:prstGeom prst="rect">
            <a:avLst/>
          </a:prstGeom>
          <a:noFill/>
          <a:ln w="76200" cmpd="tri">
            <a:solidFill>
              <a:srgbClr val="FF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94" name="Text Box 22"/>
          <p:cNvSpPr txBox="1">
            <a:spLocks noChangeArrowheads="1"/>
          </p:cNvSpPr>
          <p:nvPr/>
        </p:nvSpPr>
        <p:spPr bwMode="auto">
          <a:xfrm>
            <a:off x="914400" y="5029200"/>
            <a:ext cx="2514600" cy="1250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microwave oven</a:t>
            </a:r>
          </a:p>
        </p:txBody>
      </p:sp>
      <p:sp>
        <p:nvSpPr>
          <p:cNvPr id="3095" name="Text Box 23"/>
          <p:cNvSpPr txBox="1">
            <a:spLocks noChangeArrowheads="1"/>
          </p:cNvSpPr>
          <p:nvPr/>
        </p:nvSpPr>
        <p:spPr bwMode="auto">
          <a:xfrm>
            <a:off x="914400" y="4495800"/>
            <a:ext cx="3124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pic>
        <p:nvPicPr>
          <p:cNvPr id="3096" name="Picture 24" descr="alarm clock"/>
          <p:cNvPicPr>
            <a:picLocks noChangeAspect="1" noChangeArrowheads="1"/>
          </p:cNvPicPr>
          <p:nvPr/>
        </p:nvPicPr>
        <p:blipFill>
          <a:blip r:embed="rId6">
            <a:lum bright="12000"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4038600"/>
            <a:ext cx="2133600" cy="1881188"/>
          </a:xfrm>
          <a:prstGeom prst="rect">
            <a:avLst/>
          </a:prstGeom>
          <a:noFill/>
          <a:ln w="76200" cmpd="tri">
            <a:solidFill>
              <a:srgbClr val="FF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97" name="Text Box 25"/>
          <p:cNvSpPr txBox="1">
            <a:spLocks noChangeArrowheads="1"/>
          </p:cNvSpPr>
          <p:nvPr/>
        </p:nvSpPr>
        <p:spPr bwMode="auto">
          <a:xfrm>
            <a:off x="6858000" y="4114800"/>
            <a:ext cx="1371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3098" name="Text Box 26"/>
          <p:cNvSpPr txBox="1">
            <a:spLocks noChangeArrowheads="1"/>
          </p:cNvSpPr>
          <p:nvPr/>
        </p:nvSpPr>
        <p:spPr bwMode="auto">
          <a:xfrm>
            <a:off x="6858000" y="4343400"/>
            <a:ext cx="1828800" cy="1250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alarm clock</a:t>
            </a:r>
          </a:p>
        </p:txBody>
      </p:sp>
      <p:sp>
        <p:nvSpPr>
          <p:cNvPr id="3099" name="Rectangle 2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1" grpId="0" autoUpdateAnimBg="0"/>
      <p:bldP spid="3084" grpId="0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8" name="Rectangle 10"/>
          <p:cNvSpPr>
            <a:spLocks noChangeArrowheads="1"/>
          </p:cNvSpPr>
          <p:nvPr/>
        </p:nvSpPr>
        <p:spPr bwMode="auto">
          <a:xfrm>
            <a:off x="0" y="55102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zh-CN"/>
          </a:p>
        </p:txBody>
      </p:sp>
      <p:pic>
        <p:nvPicPr>
          <p:cNvPr id="37900" name="Picture 12" descr="120"/>
          <p:cNvPicPr>
            <a:picLocks noChangeAspect="1" noChangeArrowheads="1"/>
          </p:cNvPicPr>
          <p:nvPr>
            <p:ph/>
          </p:nvPr>
        </p:nvPicPr>
        <p:blipFill>
          <a:blip r:embed="rId3">
            <a:lum bright="12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58888" y="1185863"/>
            <a:ext cx="6481762" cy="4330700"/>
          </a:xfrm>
          <a:ln w="57150" cmpd="thickThin">
            <a:solidFill>
              <a:srgbClr val="FFCCC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37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6" name="Picture 4" descr="http://t2.baidu.com/it/u=460159542,1569417540&amp;gp=3.jpg"/>
          <p:cNvPicPr>
            <a:picLocks noChangeAspect="1" noChangeArrowheads="1"/>
          </p:cNvPicPr>
          <p:nvPr/>
        </p:nvPicPr>
        <p:blipFill>
          <a:blip r:embed="rId3" r:link="rId4">
            <a:lum bright="12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806450"/>
            <a:ext cx="3425825" cy="4567238"/>
          </a:xfrm>
          <a:prstGeom prst="rect">
            <a:avLst/>
          </a:prstGeom>
          <a:noFill/>
          <a:ln w="57150" cmpd="thinThick">
            <a:solidFill>
              <a:srgbClr val="FFCCC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17" name="Picture 5" descr="http://t0.baidu.com/it/u=3564355254,4221292892&amp;gp=2.jpg"/>
          <p:cNvPicPr>
            <a:picLocks noChangeAspect="1" noChangeArrowheads="1"/>
          </p:cNvPicPr>
          <p:nvPr/>
        </p:nvPicPr>
        <p:blipFill>
          <a:blip r:embed="rId5" r:link="rId6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663" y="868363"/>
            <a:ext cx="4248150" cy="3281362"/>
          </a:xfrm>
          <a:prstGeom prst="rect">
            <a:avLst/>
          </a:prstGeom>
          <a:noFill/>
          <a:ln w="57150" cmpd="thinThick">
            <a:solidFill>
              <a:srgbClr val="FFCCC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918" name="Text Box 6"/>
          <p:cNvSpPr txBox="1">
            <a:spLocks noChangeArrowheads="1"/>
          </p:cNvSpPr>
          <p:nvPr/>
        </p:nvSpPr>
        <p:spPr bwMode="auto">
          <a:xfrm>
            <a:off x="4643438" y="4395788"/>
            <a:ext cx="3600450" cy="1409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b="1">
                <a:solidFill>
                  <a:srgbClr val="0000FF"/>
                </a:solidFill>
                <a:latin typeface="Times New Roman" pitchFamily="18" charset="0"/>
              </a:rPr>
              <a:t>soundproof door </a:t>
            </a:r>
          </a:p>
          <a:p>
            <a:pPr>
              <a:lnSpc>
                <a:spcPct val="120000"/>
              </a:lnSpc>
            </a:pPr>
            <a:r>
              <a:rPr lang="en-US" altLang="zh-CN" sz="3600" b="1">
                <a:solidFill>
                  <a:srgbClr val="0000FF"/>
                </a:solidFill>
                <a:latin typeface="Times New Roman" pitchFamily="18" charset="0"/>
              </a:rPr>
              <a:t>and window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10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836613"/>
            <a:ext cx="8229600" cy="4525962"/>
          </a:xfrm>
        </p:spPr>
        <p:txBody>
          <a:bodyPr/>
          <a:lstStyle/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solidFill>
                  <a:srgbClr val="0000FF"/>
                </a:solidFill>
                <a:latin typeface="Times New Roman" pitchFamily="18" charset="0"/>
              </a:rPr>
              <a:t>A</a:t>
            </a:r>
            <a:r>
              <a:rPr lang="en-US" altLang="zh-CN" sz="3600" b="1">
                <a:latin typeface="Times New Roman" pitchFamily="18" charset="0"/>
              </a:rPr>
              <a:t>: Why is that?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solidFill>
                  <a:srgbClr val="FF6600"/>
                </a:solidFill>
                <a:latin typeface="Times New Roman" pitchFamily="18" charset="0"/>
              </a:rPr>
              <a:t>B</a:t>
            </a:r>
            <a:r>
              <a:rPr lang="en-US" altLang="zh-CN" sz="3600" b="1">
                <a:latin typeface="Times New Roman" pitchFamily="18" charset="0"/>
              </a:rPr>
              <a:t>: The trucks always make noises and 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latin typeface="Times New Roman" pitchFamily="18" charset="0"/>
              </a:rPr>
              <a:t>     people can’t sleep well. If they have 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latin typeface="Times New Roman" pitchFamily="18" charset="0"/>
              </a:rPr>
              <a:t>     the soundproof door and window, 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latin typeface="Times New Roman" pitchFamily="18" charset="0"/>
              </a:rPr>
              <a:t>     people needn’t worry about the noises 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latin typeface="Times New Roman" pitchFamily="18" charset="0"/>
              </a:rPr>
              <a:t>     anymore.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39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0" name="AutoShape 10"/>
          <p:cNvSpPr>
            <a:spLocks noChangeArrowheads="1"/>
          </p:cNvSpPr>
          <p:nvPr/>
        </p:nvSpPr>
        <p:spPr bwMode="auto">
          <a:xfrm>
            <a:off x="250825" y="404813"/>
            <a:ext cx="5472113" cy="719137"/>
          </a:xfrm>
          <a:prstGeom prst="parallelogram">
            <a:avLst>
              <a:gd name="adj" fmla="val 41499"/>
            </a:avLst>
          </a:prstGeom>
          <a:gradFill rotWithShape="1">
            <a:gsLst>
              <a:gs pos="0">
                <a:srgbClr val="3333FF">
                  <a:gamma/>
                  <a:tint val="0"/>
                  <a:invGamma/>
                  <a:alpha val="0"/>
                </a:srgbClr>
              </a:gs>
              <a:gs pos="100000">
                <a:srgbClr val="3333FF">
                  <a:alpha val="89999"/>
                </a:srgbClr>
              </a:gs>
            </a:gsLst>
            <a:lin ang="5400000" scaled="1"/>
          </a:gradFill>
          <a:ln w="76200" cmpd="tri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519113" y="115888"/>
            <a:ext cx="5060950" cy="1143000"/>
          </a:xfrm>
          <a:effectLst>
            <a:outerShdw dist="35921" dir="2700000" algn="ctr" rotWithShape="0">
              <a:schemeClr val="tx1"/>
            </a:outerShdw>
          </a:effectLst>
        </p:spPr>
        <p:txBody>
          <a:bodyPr/>
          <a:lstStyle/>
          <a:p>
            <a:pPr algn="l"/>
            <a:r>
              <a:rPr lang="en-US" altLang="zh-CN" sz="4000" b="1">
                <a:solidFill>
                  <a:srgbClr val="FFFF00"/>
                </a:solidFill>
              </a:rPr>
              <a:t>Groupwork (4: P70)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95288" y="1125538"/>
            <a:ext cx="7921625" cy="1397000"/>
          </a:xfrm>
          <a:effectLst>
            <a:outerShdw dist="35921" dir="2700000" algn="ctr" rotWithShape="0">
              <a:schemeClr val="bg1"/>
            </a:outerShdw>
          </a:effectLst>
        </p:spPr>
        <p:txBody>
          <a:bodyPr/>
          <a:lstStyle/>
          <a:p>
            <a:pPr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      What would you do if you are alone on a tiny island?</a:t>
            </a:r>
          </a:p>
        </p:txBody>
      </p:sp>
      <p:pic>
        <p:nvPicPr>
          <p:cNvPr id="40964" name="Picture 4" descr="http://joke.play263.net/cartoon/18246.jpg"/>
          <p:cNvPicPr>
            <a:picLocks noChangeAspect="1" noChangeArrowheads="1"/>
          </p:cNvPicPr>
          <p:nvPr>
            <p:ph sz="half" idx="2"/>
          </p:nvPr>
        </p:nvPicPr>
        <p:blipFill>
          <a:blip r:embed="rId3" r:link="rId4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627313" y="2565400"/>
            <a:ext cx="5543550" cy="3917950"/>
          </a:xfrm>
          <a:ln w="762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" dur="10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0" grpId="0" animBg="1"/>
      <p:bldP spid="40962" grpId="0"/>
      <p:bldP spid="40963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3" name="Rectangle 5"/>
          <p:cNvSpPr>
            <a:spLocks noChangeArrowheads="1"/>
          </p:cNvSpPr>
          <p:nvPr/>
        </p:nvSpPr>
        <p:spPr bwMode="auto">
          <a:xfrm>
            <a:off x="395288" y="476250"/>
            <a:ext cx="2663825" cy="576263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52525"/>
            <a:ext cx="8229600" cy="4797425"/>
          </a:xfrm>
        </p:spPr>
        <p:txBody>
          <a:bodyPr/>
          <a:lstStyle/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3800" b="1">
                <a:solidFill>
                  <a:srgbClr val="9900FF"/>
                </a:solidFill>
                <a:latin typeface="Times New Roman" pitchFamily="18" charset="0"/>
              </a:rPr>
              <a:t>A</a:t>
            </a:r>
            <a:r>
              <a:rPr lang="en-US" altLang="zh-CN" sz="3800" b="1">
                <a:latin typeface="Times New Roman" pitchFamily="18" charset="0"/>
              </a:rPr>
              <a:t>: I’d like to have some matches 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3800" b="1">
                <a:latin typeface="Times New Roman" pitchFamily="18" charset="0"/>
              </a:rPr>
              <a:t>     because I could light a fire to keep 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3800" b="1">
                <a:latin typeface="Times New Roman" pitchFamily="18" charset="0"/>
              </a:rPr>
              <a:t>     warm.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3800" b="1">
                <a:solidFill>
                  <a:srgbClr val="FF9933"/>
                </a:solidFill>
                <a:latin typeface="Times New Roman" pitchFamily="18" charset="0"/>
              </a:rPr>
              <a:t>B</a:t>
            </a:r>
            <a:r>
              <a:rPr lang="en-US" altLang="zh-CN" sz="3800" b="1">
                <a:latin typeface="Times New Roman" pitchFamily="18" charset="0"/>
              </a:rPr>
              <a:t>: Yes, but that’s not going to help you 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3800" b="1">
                <a:latin typeface="Times New Roman" pitchFamily="18" charset="0"/>
              </a:rPr>
              <a:t>     leave the island. I think it would be 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3800" b="1">
                <a:latin typeface="Times New Roman" pitchFamily="18" charset="0"/>
              </a:rPr>
              <a:t>     better to have a cell phone.</a:t>
            </a:r>
          </a:p>
        </p:txBody>
      </p:sp>
      <p:sp>
        <p:nvSpPr>
          <p:cNvPr id="43012" name="Rectangle 4"/>
          <p:cNvSpPr>
            <a:spLocks noChangeArrowheads="1"/>
          </p:cNvSpPr>
          <p:nvPr/>
        </p:nvSpPr>
        <p:spPr bwMode="auto">
          <a:xfrm>
            <a:off x="411163" y="333375"/>
            <a:ext cx="2647950" cy="806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b="1">
                <a:solidFill>
                  <a:srgbClr val="FF0000"/>
                </a:solidFill>
              </a:rPr>
              <a:t>Dialogue 1:</a:t>
            </a: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1000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1000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1000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1000"/>
                                        <p:tgtEl>
                                          <p:spTgt spid="43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3" grpId="0" animBg="1"/>
      <p:bldP spid="43011" grpId="0" uiExpand="1" build="allAtOnce"/>
      <p:bldP spid="4301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8" name="Rectangle 6"/>
          <p:cNvSpPr>
            <a:spLocks noChangeArrowheads="1"/>
          </p:cNvSpPr>
          <p:nvPr/>
        </p:nvSpPr>
        <p:spPr bwMode="auto">
          <a:xfrm>
            <a:off x="323850" y="541338"/>
            <a:ext cx="2663825" cy="576262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341438"/>
            <a:ext cx="8064500" cy="4608512"/>
          </a:xfrm>
        </p:spPr>
        <p:txBody>
          <a:bodyPr/>
          <a:lstStyle/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3800" b="1">
                <a:solidFill>
                  <a:srgbClr val="9900FF"/>
                </a:solidFill>
                <a:latin typeface="Times New Roman" pitchFamily="18" charset="0"/>
              </a:rPr>
              <a:t>A</a:t>
            </a:r>
            <a:r>
              <a:rPr lang="en-US" altLang="zh-CN" sz="3800" b="1">
                <a:latin typeface="Times New Roman" pitchFamily="18" charset="0"/>
              </a:rPr>
              <a:t>: I’d like to have a telescope because  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3800" b="1">
                <a:latin typeface="Times New Roman" pitchFamily="18" charset="0"/>
              </a:rPr>
              <a:t>     I could look far.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3800" b="1">
                <a:solidFill>
                  <a:srgbClr val="FF9933"/>
                </a:solidFill>
                <a:latin typeface="Times New Roman" pitchFamily="18" charset="0"/>
              </a:rPr>
              <a:t>B</a:t>
            </a:r>
            <a:r>
              <a:rPr lang="en-US" altLang="zh-CN" sz="3800" b="1">
                <a:latin typeface="Times New Roman" pitchFamily="18" charset="0"/>
              </a:rPr>
              <a:t>: Yes, but that’s not going to help   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3800" b="1">
                <a:latin typeface="Times New Roman" pitchFamily="18" charset="0"/>
              </a:rPr>
              <a:t>     you leave the island. I think it    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3800" b="1">
                <a:latin typeface="Times New Roman" pitchFamily="18" charset="0"/>
              </a:rPr>
              <a:t>     would be better to have a signal 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3800" b="1">
                <a:latin typeface="Times New Roman" pitchFamily="18" charset="0"/>
              </a:rPr>
              <a:t>     lamp.</a:t>
            </a:r>
          </a:p>
        </p:txBody>
      </p:sp>
      <p:sp>
        <p:nvSpPr>
          <p:cNvPr id="44036" name="Rectangle 4"/>
          <p:cNvSpPr>
            <a:spLocks noChangeArrowheads="1"/>
          </p:cNvSpPr>
          <p:nvPr/>
        </p:nvSpPr>
        <p:spPr bwMode="auto">
          <a:xfrm>
            <a:off x="323850" y="476250"/>
            <a:ext cx="28797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</a:rPr>
              <a:t>Dialogue 2: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1000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1000"/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1000"/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1000"/>
                                        <p:tgtEl>
                                          <p:spTgt spid="440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8" grpId="0" animBg="1"/>
      <p:bldP spid="44035" grpId="0" uiExpand="1" build="allAtOnce"/>
      <p:bldP spid="4403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4" name="Rectangle 1028"/>
          <p:cNvSpPr>
            <a:spLocks noChangeArrowheads="1"/>
          </p:cNvSpPr>
          <p:nvPr/>
        </p:nvSpPr>
        <p:spPr bwMode="auto">
          <a:xfrm>
            <a:off x="4932363" y="1557338"/>
            <a:ext cx="3816350" cy="1143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6000" b="1">
                <a:solidFill>
                  <a:srgbClr val="FF0000"/>
                </a:solidFill>
              </a:rPr>
              <a:t>Section B</a:t>
            </a:r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68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68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6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60" name="Picture 4" descr="potatochip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213" y="1628775"/>
            <a:ext cx="3313112" cy="3313113"/>
          </a:xfrm>
          <a:prstGeom prst="rect">
            <a:avLst/>
          </a:prstGeom>
          <a:noFill/>
          <a:ln w="76200" cmpd="tri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1"/>
                  </a:outerShdw>
                </a:effectLst>
              </a14:hiddenEffects>
            </a:ext>
          </a:extLst>
        </p:spPr>
      </p:pic>
      <p:sp>
        <p:nvSpPr>
          <p:cNvPr id="45062" name="Rectangle 6"/>
          <p:cNvSpPr>
            <a:spLocks noChangeArrowheads="1"/>
          </p:cNvSpPr>
          <p:nvPr/>
        </p:nvSpPr>
        <p:spPr bwMode="auto">
          <a:xfrm>
            <a:off x="2751138" y="5213350"/>
            <a:ext cx="3908425" cy="67151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altLang="zh-CN" sz="3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crispy and salty</a:t>
            </a:r>
            <a:endParaRPr lang="en-US" altLang="zh-CN" sz="3800" b="1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45064" name="Text Box 8"/>
          <p:cNvSpPr txBox="1">
            <a:spLocks noChangeArrowheads="1"/>
          </p:cNvSpPr>
          <p:nvPr/>
        </p:nvSpPr>
        <p:spPr bwMode="auto">
          <a:xfrm>
            <a:off x="684213" y="476250"/>
            <a:ext cx="6119812" cy="762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>
                <a:solidFill>
                  <a:srgbClr val="FF0000"/>
                </a:solidFill>
                <a:latin typeface="Times New Roman" pitchFamily="18" charset="0"/>
              </a:rPr>
              <a:t>Describe how food tastes.</a:t>
            </a: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5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10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2" grpId="0"/>
      <p:bldP spid="4506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52863" y="5122863"/>
            <a:ext cx="1223962" cy="719137"/>
          </a:xfrm>
          <a:effectLst>
            <a:outerShdw dist="35921" dir="2700000" algn="ctr" rotWithShape="0">
              <a:schemeClr val="bg1"/>
            </a:outerShdw>
          </a:effectLst>
        </p:spPr>
        <p:txBody>
          <a:bodyPr/>
          <a:lstStyle/>
          <a:p>
            <a:pPr>
              <a:buFontTx/>
              <a:buNone/>
            </a:pPr>
            <a:r>
              <a:rPr lang="en-US" altLang="zh-CN" sz="4000" b="1">
                <a:solidFill>
                  <a:srgbClr val="0000FF"/>
                </a:solidFill>
                <a:latin typeface="Times New Roman" pitchFamily="18" charset="0"/>
              </a:rPr>
              <a:t>sour </a:t>
            </a:r>
          </a:p>
        </p:txBody>
      </p:sp>
      <p:pic>
        <p:nvPicPr>
          <p:cNvPr id="46084" name="Picture 4" descr="105d434c69e[1]"/>
          <p:cNvPicPr>
            <a:picLocks noChangeAspect="1" noChangeArrowheads="1"/>
          </p:cNvPicPr>
          <p:nvPr>
            <p:ph sz="half" idx="2"/>
          </p:nvPr>
        </p:nvPicPr>
        <p:blipFill>
          <a:blip r:embed="rId3">
            <a:lum bright="18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63713" y="836613"/>
            <a:ext cx="5402262" cy="3925887"/>
          </a:xfrm>
          <a:noFill/>
          <a:ln w="76200" cmpd="tri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3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2" name="Picture 4" descr="200526172439817[1]"/>
          <p:cNvPicPr>
            <a:picLocks noChangeAspect="1" noChangeArrowheads="1"/>
          </p:cNvPicPr>
          <p:nvPr>
            <p:ph/>
          </p:nvPr>
        </p:nvPicPr>
        <p:blipFill>
          <a:blip r:embed="rId3">
            <a:lum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79613" y="836613"/>
            <a:ext cx="5040312" cy="3527425"/>
          </a:xfrm>
          <a:noFill/>
          <a:ln w="76200" cmpd="tri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8134" name="Rectangle 6"/>
          <p:cNvSpPr>
            <a:spLocks noChangeArrowheads="1"/>
          </p:cNvSpPr>
          <p:nvPr/>
        </p:nvSpPr>
        <p:spPr bwMode="auto">
          <a:xfrm>
            <a:off x="3492500" y="4868863"/>
            <a:ext cx="1751013" cy="7016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altLang="zh-CN" sz="4000" b="1">
                <a:solidFill>
                  <a:srgbClr val="0000FF"/>
                </a:solidFill>
                <a:latin typeface="Times New Roman" pitchFamily="18" charset="0"/>
              </a:rPr>
              <a:t>  sweet </a:t>
            </a: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7" name="Rectangle 7"/>
          <p:cNvSpPr>
            <a:spLocks noGrp="1" noChangeArrowheads="1"/>
          </p:cNvSpPr>
          <p:nvPr>
            <p:ph type="title"/>
          </p:nvPr>
        </p:nvSpPr>
        <p:spPr>
          <a:xfrm>
            <a:off x="457200" y="404813"/>
            <a:ext cx="5267325" cy="725487"/>
          </a:xfrm>
          <a:solidFill>
            <a:srgbClr val="FFFF00"/>
          </a:solidFill>
          <a:ln/>
          <a:effectLst>
            <a:outerShdw dist="35921" dir="2700000" algn="ctr" rotWithShape="0">
              <a:srgbClr val="0000FF"/>
            </a:outerShdw>
          </a:effectLst>
        </p:spPr>
        <p:txBody>
          <a:bodyPr/>
          <a:lstStyle/>
          <a:p>
            <a:pPr algn="l"/>
            <a:r>
              <a:rPr lang="en-US" altLang="zh-CN" b="1">
                <a:solidFill>
                  <a:srgbClr val="0000FF"/>
                </a:solidFill>
              </a:rPr>
              <a:t>Listening (1b: </a:t>
            </a:r>
            <a:endParaRPr lang="en-US" altLang="zh-CN"/>
          </a:p>
        </p:txBody>
      </p:sp>
      <p:pic>
        <p:nvPicPr>
          <p:cNvPr id="10253" name="Picture 13" descr="la8">
            <a:hlinkClick r:id="rId3" action="ppaction://hlinkfile"/>
          </p:cNvPr>
          <p:cNvPicPr>
            <a:picLocks noChangeAspect="1" noChangeArrowheads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73875" y="260350"/>
            <a:ext cx="793750" cy="1008063"/>
          </a:xfrm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256" name="Picture 16" descr="未标题-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219200"/>
            <a:ext cx="2516188" cy="1841500"/>
          </a:xfrm>
          <a:prstGeom prst="rect">
            <a:avLst/>
          </a:prstGeom>
          <a:noFill/>
          <a:ln w="76200" cmpd="tri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57" name="Rectangle 17"/>
          <p:cNvSpPr>
            <a:spLocks noChangeArrowheads="1"/>
          </p:cNvSpPr>
          <p:nvPr/>
        </p:nvSpPr>
        <p:spPr bwMode="auto">
          <a:xfrm>
            <a:off x="914400" y="3505200"/>
            <a:ext cx="187801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en-US" altLang="zh-CN" sz="3600" b="1">
                <a:latin typeface="Times New Roman" pitchFamily="18" charset="0"/>
                <a:cs typeface="Times New Roman" pitchFamily="18" charset="0"/>
              </a:rPr>
              <a:t>1876</a:t>
            </a:r>
            <a:r>
              <a:rPr lang="zh-CN" altLang="en-US" sz="3600" b="1">
                <a:latin typeface="Times New Roman" pitchFamily="18" charset="0"/>
                <a:cs typeface="Times New Roman" pitchFamily="18" charset="0"/>
              </a:rPr>
              <a:t>年</a:t>
            </a:r>
            <a:r>
              <a:rPr lang="zh-CN" altLang="en-US" sz="3600" b="1">
                <a:latin typeface="Times New Roman" pitchFamily="18" charset="0"/>
              </a:rPr>
              <a:t> </a:t>
            </a:r>
          </a:p>
        </p:txBody>
      </p:sp>
      <p:sp>
        <p:nvSpPr>
          <p:cNvPr id="10260" name="Text Box 20"/>
          <p:cNvSpPr txBox="1">
            <a:spLocks noChangeArrowheads="1"/>
          </p:cNvSpPr>
          <p:nvPr/>
        </p:nvSpPr>
        <p:spPr bwMode="auto">
          <a:xfrm>
            <a:off x="3657600" y="1828800"/>
            <a:ext cx="1143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pic>
        <p:nvPicPr>
          <p:cNvPr id="10261" name="Picture 21" descr="1115198075[1]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1295400"/>
            <a:ext cx="2057400" cy="1839913"/>
          </a:xfrm>
          <a:prstGeom prst="rect">
            <a:avLst/>
          </a:prstGeom>
          <a:noFill/>
          <a:ln w="76200" cmpd="tri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62" name="Text Box 22"/>
          <p:cNvSpPr txBox="1">
            <a:spLocks noChangeArrowheads="1"/>
          </p:cNvSpPr>
          <p:nvPr/>
        </p:nvSpPr>
        <p:spPr bwMode="auto">
          <a:xfrm>
            <a:off x="6629400" y="3505200"/>
            <a:ext cx="1676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Times New Roman" pitchFamily="18" charset="0"/>
                <a:cs typeface="Times New Roman" pitchFamily="18" charset="0"/>
              </a:rPr>
              <a:t>1927</a:t>
            </a:r>
            <a:r>
              <a:rPr lang="zh-CN" altLang="en-US" sz="3600" b="1">
                <a:latin typeface="Times New Roman" pitchFamily="18" charset="0"/>
                <a:cs typeface="Times New Roman" pitchFamily="18" charset="0"/>
              </a:rPr>
              <a:t>年</a:t>
            </a:r>
          </a:p>
        </p:txBody>
      </p:sp>
      <p:pic>
        <p:nvPicPr>
          <p:cNvPr id="10263" name="Picture 23" descr="image19641[1]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4419600"/>
            <a:ext cx="2286000" cy="1947863"/>
          </a:xfrm>
          <a:prstGeom prst="rect">
            <a:avLst/>
          </a:prstGeom>
          <a:noFill/>
          <a:ln w="76200" cmpd="tri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4" name="Picture 24" descr="20-16-17-27-80684453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4876800"/>
            <a:ext cx="1828800" cy="1371600"/>
          </a:xfrm>
          <a:prstGeom prst="rect">
            <a:avLst/>
          </a:prstGeom>
          <a:noFill/>
          <a:ln w="76200" cmpd="tri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65" name="Text Box 25"/>
          <p:cNvSpPr txBox="1">
            <a:spLocks noChangeArrowheads="1"/>
          </p:cNvSpPr>
          <p:nvPr/>
        </p:nvSpPr>
        <p:spPr bwMode="auto">
          <a:xfrm>
            <a:off x="3124200" y="5410200"/>
            <a:ext cx="15557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>
                <a:latin typeface="Times New Roman" pitchFamily="18" charset="0"/>
                <a:cs typeface="Times New Roman" pitchFamily="18" charset="0"/>
              </a:rPr>
              <a:t>1971</a:t>
            </a:r>
            <a:r>
              <a:rPr lang="zh-CN" altLang="en-US" sz="3600" b="1">
                <a:latin typeface="Times New Roman" pitchFamily="18" charset="0"/>
                <a:cs typeface="Times New Roman" pitchFamily="18" charset="0"/>
              </a:rPr>
              <a:t>年</a:t>
            </a:r>
          </a:p>
        </p:txBody>
      </p:sp>
      <p:sp>
        <p:nvSpPr>
          <p:cNvPr id="10266" name="Text Box 26"/>
          <p:cNvSpPr txBox="1">
            <a:spLocks noChangeArrowheads="1"/>
          </p:cNvSpPr>
          <p:nvPr/>
        </p:nvSpPr>
        <p:spPr bwMode="auto">
          <a:xfrm>
            <a:off x="7010400" y="5334000"/>
            <a:ext cx="2133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Times New Roman" pitchFamily="18" charset="0"/>
                <a:cs typeface="Times New Roman" pitchFamily="18" charset="0"/>
              </a:rPr>
              <a:t>1976</a:t>
            </a:r>
            <a:r>
              <a:rPr lang="zh-CN" altLang="en-US" sz="3600" b="1">
                <a:latin typeface="Times New Roman" pitchFamily="18" charset="0"/>
                <a:cs typeface="Times New Roman" pitchFamily="18" charset="0"/>
              </a:rPr>
              <a:t>年</a:t>
            </a:r>
          </a:p>
        </p:txBody>
      </p:sp>
      <p:pic>
        <p:nvPicPr>
          <p:cNvPr id="10268" name="Picture 28" descr="car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1295400"/>
            <a:ext cx="2971800" cy="1673225"/>
          </a:xfrm>
          <a:prstGeom prst="rect">
            <a:avLst/>
          </a:prstGeom>
          <a:noFill/>
          <a:ln w="76200" cmpd="tri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69" name="Text Box 29"/>
          <p:cNvSpPr txBox="1">
            <a:spLocks noChangeArrowheads="1"/>
          </p:cNvSpPr>
          <p:nvPr/>
        </p:nvSpPr>
        <p:spPr bwMode="auto">
          <a:xfrm>
            <a:off x="3810000" y="3505200"/>
            <a:ext cx="1828800" cy="105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600" b="1">
                <a:latin typeface="Times New Roman" pitchFamily="18" charset="0"/>
                <a:cs typeface="Times New Roman" pitchFamily="18" charset="0"/>
              </a:rPr>
              <a:t>1885</a:t>
            </a:r>
            <a:r>
              <a:rPr lang="zh-CN" altLang="en-US" sz="3600" b="1">
                <a:latin typeface="Times New Roman" pitchFamily="18" charset="0"/>
                <a:cs typeface="Times New Roman" pitchFamily="18" charset="0"/>
              </a:rPr>
              <a:t>年</a:t>
            </a:r>
            <a:endParaRPr lang="zh-CN" altLang="en-US" sz="3600" b="1"/>
          </a:p>
          <a:p>
            <a:pPr>
              <a:spcBef>
                <a:spcPct val="50000"/>
              </a:spcBef>
            </a:pPr>
            <a:endParaRPr lang="en-US" altLang="zh-CN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0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7" grpId="0" animBg="1" autoUpdateAnimBg="0"/>
      <p:bldP spid="10257" grpId="0" autoUpdateAnimBg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2" name="Rectangle 6"/>
          <p:cNvSpPr>
            <a:spLocks noChangeArrowheads="1"/>
          </p:cNvSpPr>
          <p:nvPr/>
        </p:nvSpPr>
        <p:spPr bwMode="auto">
          <a:xfrm>
            <a:off x="3779838" y="5013325"/>
            <a:ext cx="1512887" cy="7016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altLang="zh-CN" sz="4000" b="1">
                <a:solidFill>
                  <a:srgbClr val="0000FF"/>
                </a:solidFill>
                <a:latin typeface="Times New Roman" pitchFamily="18" charset="0"/>
              </a:rPr>
              <a:t>sweet</a:t>
            </a:r>
          </a:p>
        </p:txBody>
      </p:sp>
      <p:sp>
        <p:nvSpPr>
          <p:cNvPr id="50183" name="Rectangle 7"/>
          <p:cNvSpPr>
            <a:spLocks noChangeArrowheads="1"/>
          </p:cNvSpPr>
          <p:nvPr/>
        </p:nvSpPr>
        <p:spPr bwMode="auto">
          <a:xfrm>
            <a:off x="4448175" y="3246438"/>
            <a:ext cx="91598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/>
              <a:t> </a:t>
            </a:r>
          </a:p>
        </p:txBody>
      </p:sp>
      <p:sp>
        <p:nvSpPr>
          <p:cNvPr id="50184" name="Rectangle 8"/>
          <p:cNvSpPr>
            <a:spLocks noChangeArrowheads="1"/>
          </p:cNvSpPr>
          <p:nvPr/>
        </p:nvSpPr>
        <p:spPr bwMode="auto">
          <a:xfrm>
            <a:off x="4448175" y="3246438"/>
            <a:ext cx="2476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/>
              <a:t> </a:t>
            </a:r>
          </a:p>
        </p:txBody>
      </p:sp>
      <p:pic>
        <p:nvPicPr>
          <p:cNvPr id="50203" name="Picture 27" descr="茶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484438" y="981075"/>
            <a:ext cx="4105275" cy="3563938"/>
          </a:xfrm>
          <a:ln w="76200" cmpd="tri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50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33" name="AutoShape 9"/>
          <p:cNvSpPr>
            <a:spLocks noChangeArrowheads="1"/>
          </p:cNvSpPr>
          <p:nvPr/>
        </p:nvSpPr>
        <p:spPr bwMode="auto">
          <a:xfrm>
            <a:off x="684213" y="836613"/>
            <a:ext cx="5400675" cy="7207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76200" cmpd="tri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755650" y="557213"/>
            <a:ext cx="5256213" cy="1143000"/>
          </a:xfrm>
          <a:effectLst>
            <a:outerShdw dist="35921" dir="2700000" algn="ctr" rotWithShape="0">
              <a:schemeClr val="bg1"/>
            </a:outerShdw>
          </a:effectLst>
        </p:spPr>
        <p:txBody>
          <a:bodyPr/>
          <a:lstStyle/>
          <a:p>
            <a:pPr algn="l"/>
            <a:r>
              <a:rPr lang="en-US" altLang="zh-CN" sz="3800" b="1">
                <a:solidFill>
                  <a:srgbClr val="FF0000"/>
                </a:solidFill>
              </a:rPr>
              <a:t>Listening (2a, 2b: P71)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650" y="1700213"/>
            <a:ext cx="7993063" cy="3960812"/>
          </a:xfrm>
          <a:effectLst>
            <a:outerShdw dist="35921" dir="2700000" algn="ctr" rotWithShape="0">
              <a:schemeClr val="bg1"/>
            </a:outerShdw>
          </a:effectLst>
        </p:spPr>
        <p:txBody>
          <a:bodyPr/>
          <a:lstStyle/>
          <a:p>
            <a:pPr marL="457200" indent="-457200">
              <a:lnSpc>
                <a:spcPct val="130000"/>
              </a:lnSpc>
              <a:spcBef>
                <a:spcPct val="0"/>
              </a:spcBef>
              <a:buFontTx/>
              <a:buAutoNum type="arabicPeriod"/>
            </a:pPr>
            <a:r>
              <a:rPr lang="en-US" altLang="zh-CN" sz="3600" b="1">
                <a:latin typeface="Times New Roman" pitchFamily="18" charset="0"/>
              </a:rPr>
              <a:t>The potato chips were invented by  </a:t>
            </a:r>
          </a:p>
          <a:p>
            <a:pPr marL="457200" indent="-457200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latin typeface="Times New Roman" pitchFamily="18" charset="0"/>
              </a:rPr>
              <a:t>    mistake.                                        </a:t>
            </a:r>
          </a:p>
          <a:p>
            <a:pPr marL="457200" indent="-457200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latin typeface="Times New Roman" pitchFamily="18" charset="0"/>
              </a:rPr>
              <a:t>2. They were invented in 1863.       </a:t>
            </a:r>
          </a:p>
          <a:p>
            <a:pPr marL="457200" indent="-457200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latin typeface="Times New Roman" pitchFamily="18" charset="0"/>
              </a:rPr>
              <a:t>3. The customer thought the potatoes weren’t thin enough.</a:t>
            </a:r>
          </a:p>
        </p:txBody>
      </p:sp>
      <p:sp>
        <p:nvSpPr>
          <p:cNvPr id="52228" name="Rectangle 4"/>
          <p:cNvSpPr>
            <a:spLocks noChangeArrowheads="1"/>
          </p:cNvSpPr>
          <p:nvPr/>
        </p:nvSpPr>
        <p:spPr bwMode="auto">
          <a:xfrm>
            <a:off x="3059113" y="2565400"/>
            <a:ext cx="488950" cy="64135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T</a:t>
            </a:r>
          </a:p>
        </p:txBody>
      </p:sp>
      <p:sp>
        <p:nvSpPr>
          <p:cNvPr id="52229" name="Rectangle 5"/>
          <p:cNvSpPr>
            <a:spLocks noChangeArrowheads="1"/>
          </p:cNvSpPr>
          <p:nvPr/>
        </p:nvSpPr>
        <p:spPr bwMode="auto">
          <a:xfrm>
            <a:off x="6916738" y="3292475"/>
            <a:ext cx="463550" cy="64135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F</a:t>
            </a:r>
          </a:p>
        </p:txBody>
      </p:sp>
      <p:sp>
        <p:nvSpPr>
          <p:cNvPr id="52230" name="Rectangle 6"/>
          <p:cNvSpPr>
            <a:spLocks noChangeArrowheads="1"/>
          </p:cNvSpPr>
          <p:nvPr/>
        </p:nvSpPr>
        <p:spPr bwMode="auto">
          <a:xfrm>
            <a:off x="5522913" y="4732338"/>
            <a:ext cx="488950" cy="64135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T</a:t>
            </a:r>
          </a:p>
        </p:txBody>
      </p:sp>
      <p:pic>
        <p:nvPicPr>
          <p:cNvPr id="52234" name="Picture 10" descr="la8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622300"/>
            <a:ext cx="906463" cy="1150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2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2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1000"/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1000"/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" dur="1000"/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1000"/>
                                        <p:tgtEl>
                                          <p:spTgt spid="52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3" grpId="0" animBg="1"/>
      <p:bldP spid="52226" grpId="0"/>
      <p:bldP spid="52228" grpId="0"/>
      <p:bldP spid="52229" grpId="0"/>
      <p:bldP spid="52230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650" y="836613"/>
            <a:ext cx="7643813" cy="4752975"/>
          </a:xfrm>
          <a:effectLst>
            <a:outerShdw dist="35921" dir="2700000" algn="ctr" rotWithShape="0">
              <a:schemeClr val="bg1"/>
            </a:outerShdw>
          </a:effectLst>
        </p:spPr>
        <p:txBody>
          <a:bodyPr/>
          <a:lstStyle/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3800" b="1">
                <a:latin typeface="Times New Roman" pitchFamily="18" charset="0"/>
              </a:rPr>
              <a:t>4. The customer said they weren’t 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3800" b="1">
                <a:latin typeface="Times New Roman" pitchFamily="18" charset="0"/>
              </a:rPr>
              <a:t>     salty enough. 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3800" b="1">
                <a:latin typeface="Times New Roman" pitchFamily="18" charset="0"/>
              </a:rPr>
              <a:t>5. George wanted to make the   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3800" b="1">
                <a:latin typeface="Times New Roman" pitchFamily="18" charset="0"/>
              </a:rPr>
              <a:t>    customer happy.             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3800" b="1">
                <a:latin typeface="Times New Roman" pitchFamily="18" charset="0"/>
              </a:rPr>
              <a:t>6. The customer was happy in the  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3800" b="1">
                <a:latin typeface="Times New Roman" pitchFamily="18" charset="0"/>
              </a:rPr>
              <a:t>    end.                   </a:t>
            </a:r>
          </a:p>
        </p:txBody>
      </p:sp>
      <p:sp>
        <p:nvSpPr>
          <p:cNvPr id="53252" name="Rectangle 4"/>
          <p:cNvSpPr>
            <a:spLocks noChangeArrowheads="1"/>
          </p:cNvSpPr>
          <p:nvPr/>
        </p:nvSpPr>
        <p:spPr bwMode="auto">
          <a:xfrm>
            <a:off x="3276600" y="4652963"/>
            <a:ext cx="488950" cy="80645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T</a:t>
            </a:r>
          </a:p>
        </p:txBody>
      </p:sp>
      <p:sp>
        <p:nvSpPr>
          <p:cNvPr id="53253" name="Rectangle 5"/>
          <p:cNvSpPr>
            <a:spLocks noChangeArrowheads="1"/>
          </p:cNvSpPr>
          <p:nvPr/>
        </p:nvSpPr>
        <p:spPr bwMode="auto">
          <a:xfrm>
            <a:off x="5219700" y="3141663"/>
            <a:ext cx="463550" cy="80645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F</a:t>
            </a:r>
          </a:p>
        </p:txBody>
      </p:sp>
      <p:sp>
        <p:nvSpPr>
          <p:cNvPr id="53254" name="Rectangle 6"/>
          <p:cNvSpPr>
            <a:spLocks noChangeArrowheads="1"/>
          </p:cNvSpPr>
          <p:nvPr/>
        </p:nvSpPr>
        <p:spPr bwMode="auto">
          <a:xfrm>
            <a:off x="5116513" y="1779588"/>
            <a:ext cx="463550" cy="64135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F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1000"/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1000"/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1000"/>
                                        <p:tgtEl>
                                          <p:spTgt spid="53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1000"/>
                                        <p:tgtEl>
                                          <p:spTgt spid="53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" dur="1000"/>
                                        <p:tgtEl>
                                          <p:spTgt spid="532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2" grpId="0"/>
      <p:bldP spid="53253" grpId="0"/>
      <p:bldP spid="5325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82" name="Rectangle 10"/>
          <p:cNvSpPr>
            <a:spLocks noChangeArrowheads="1"/>
          </p:cNvSpPr>
          <p:nvPr/>
        </p:nvSpPr>
        <p:spPr bwMode="auto">
          <a:xfrm>
            <a:off x="611188" y="331788"/>
            <a:ext cx="5113337" cy="7207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268413"/>
            <a:ext cx="8435975" cy="4824412"/>
          </a:xfrm>
          <a:effectLst>
            <a:outerShdw dist="35921" dir="2700000" algn="ctr" rotWithShape="0">
              <a:schemeClr val="bg1"/>
            </a:outerShdw>
          </a:effectLst>
        </p:spPr>
        <p:txBody>
          <a:bodyPr/>
          <a:lstStyle/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       _____________that potato chips were invented by mistake? Chips ______</a:t>
            </a:r>
          </a:p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  _________by a chef called George Crum. They were invented in______. George Crum cooked them for a long time until they ___________And he sprinkled lots of salt on them so they were__________.</a:t>
            </a:r>
          </a:p>
        </p:txBody>
      </p:sp>
      <p:sp>
        <p:nvSpPr>
          <p:cNvPr id="54276" name="Rectangle 4"/>
          <p:cNvSpPr>
            <a:spLocks noChangeArrowheads="1"/>
          </p:cNvSpPr>
          <p:nvPr/>
        </p:nvSpPr>
        <p:spPr bwMode="auto">
          <a:xfrm>
            <a:off x="611188" y="333375"/>
            <a:ext cx="5008562" cy="7016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b="1">
                <a:solidFill>
                  <a:srgbClr val="0000FF"/>
                </a:solidFill>
              </a:rPr>
              <a:t>The history of chips</a:t>
            </a:r>
          </a:p>
        </p:txBody>
      </p:sp>
      <p:sp>
        <p:nvSpPr>
          <p:cNvPr id="54277" name="Rectangle 5"/>
          <p:cNvSpPr>
            <a:spLocks noChangeArrowheads="1"/>
          </p:cNvSpPr>
          <p:nvPr/>
        </p:nvSpPr>
        <p:spPr bwMode="auto">
          <a:xfrm>
            <a:off x="1093788" y="1347788"/>
            <a:ext cx="2901950" cy="64135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0000FF"/>
                </a:solidFill>
                <a:latin typeface="Times New Roman" pitchFamily="18" charset="0"/>
              </a:rPr>
              <a:t>Did you know</a:t>
            </a:r>
          </a:p>
        </p:txBody>
      </p:sp>
      <p:sp>
        <p:nvSpPr>
          <p:cNvPr id="54278" name="Rectangle 6"/>
          <p:cNvSpPr>
            <a:spLocks noChangeArrowheads="1"/>
          </p:cNvSpPr>
          <p:nvPr/>
        </p:nvSpPr>
        <p:spPr bwMode="auto">
          <a:xfrm>
            <a:off x="539750" y="1946275"/>
            <a:ext cx="7200900" cy="14097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b="1">
                <a:solidFill>
                  <a:srgbClr val="0000FF"/>
                </a:solidFill>
                <a:latin typeface="Times New Roman" pitchFamily="18" charset="0"/>
              </a:rPr>
              <a:t>                                                  were invented</a:t>
            </a:r>
          </a:p>
        </p:txBody>
      </p:sp>
      <p:sp>
        <p:nvSpPr>
          <p:cNvPr id="54279" name="Rectangle 7"/>
          <p:cNvSpPr>
            <a:spLocks noChangeArrowheads="1"/>
          </p:cNvSpPr>
          <p:nvPr/>
        </p:nvSpPr>
        <p:spPr bwMode="auto">
          <a:xfrm>
            <a:off x="5032375" y="3363913"/>
            <a:ext cx="1098550" cy="64135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0000FF"/>
                </a:solidFill>
                <a:latin typeface="Times New Roman" pitchFamily="18" charset="0"/>
              </a:rPr>
              <a:t>1853</a:t>
            </a:r>
          </a:p>
        </p:txBody>
      </p:sp>
      <p:sp>
        <p:nvSpPr>
          <p:cNvPr id="54280" name="Rectangle 8"/>
          <p:cNvSpPr>
            <a:spLocks noChangeArrowheads="1"/>
          </p:cNvSpPr>
          <p:nvPr/>
        </p:nvSpPr>
        <p:spPr bwMode="auto">
          <a:xfrm>
            <a:off x="1547813" y="4659313"/>
            <a:ext cx="2432050" cy="64135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0000FF"/>
                </a:solidFill>
                <a:latin typeface="Times New Roman" pitchFamily="18" charset="0"/>
              </a:rPr>
              <a:t>were crispy</a:t>
            </a:r>
          </a:p>
        </p:txBody>
      </p:sp>
      <p:sp>
        <p:nvSpPr>
          <p:cNvPr id="54281" name="Rectangle 9"/>
          <p:cNvSpPr>
            <a:spLocks noChangeArrowheads="1"/>
          </p:cNvSpPr>
          <p:nvPr/>
        </p:nvSpPr>
        <p:spPr bwMode="auto">
          <a:xfrm>
            <a:off x="6057900" y="5308600"/>
            <a:ext cx="2330450" cy="64135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0000FF"/>
                </a:solidFill>
                <a:latin typeface="Times New Roman" pitchFamily="18" charset="0"/>
              </a:rPr>
              <a:t>really salty</a:t>
            </a:r>
          </a:p>
        </p:txBody>
      </p:sp>
      <p:pic>
        <p:nvPicPr>
          <p:cNvPr id="54284" name="Picture 12" descr="la8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5288" y="188913"/>
            <a:ext cx="850900" cy="107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4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4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1000"/>
                                        <p:tgtEl>
                                          <p:spTgt spid="54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54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54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54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54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82" grpId="0" animBg="1"/>
      <p:bldP spid="54275" grpId="0"/>
      <p:bldP spid="54276" grpId="0"/>
      <p:bldP spid="54277" grpId="0"/>
      <p:bldP spid="54278" grpId="0"/>
      <p:bldP spid="54279" grpId="0"/>
      <p:bldP spid="54280" grpId="0"/>
      <p:bldP spid="54281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90" name="Picture 6" descr="BAN_082"/>
          <p:cNvPicPr>
            <a:picLocks noChangeAspect="1" noChangeArrowheads="1"/>
          </p:cNvPicPr>
          <p:nvPr/>
        </p:nvPicPr>
        <p:blipFill>
          <a:blip r:embed="rId3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88913"/>
            <a:ext cx="3240088" cy="719137"/>
          </a:xfrm>
          <a:prstGeom prst="rect">
            <a:avLst/>
          </a:prstGeom>
          <a:noFill/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3188" name="Rectangle 4"/>
          <p:cNvSpPr>
            <a:spLocks noChangeArrowheads="1"/>
          </p:cNvSpPr>
          <p:nvPr/>
        </p:nvSpPr>
        <p:spPr bwMode="auto">
          <a:xfrm>
            <a:off x="539750" y="908050"/>
            <a:ext cx="7993063" cy="50927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marL="342900" indent="-342900">
              <a:lnSpc>
                <a:spcPct val="130000"/>
              </a:lnSpc>
            </a:pPr>
            <a:r>
              <a:rPr lang="en-US" altLang="zh-CN" sz="3600" b="1">
                <a:latin typeface="Times New Roman" pitchFamily="18" charset="0"/>
              </a:rPr>
              <a:t>1.The custom </a:t>
            </a: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said </a:t>
            </a:r>
            <a:r>
              <a:rPr lang="en-US" altLang="zh-CN" sz="3600" b="1">
                <a:latin typeface="Times New Roman" pitchFamily="18" charset="0"/>
              </a:rPr>
              <a:t>they weren’t salty enough.  </a:t>
            </a:r>
            <a:r>
              <a:rPr lang="zh-CN" altLang="en-US" sz="3600" b="1">
                <a:latin typeface="Times New Roman" pitchFamily="18" charset="0"/>
              </a:rPr>
              <a:t>这个顾客说菜不够咸。</a:t>
            </a:r>
          </a:p>
          <a:p>
            <a:pPr marL="342900" indent="-342900">
              <a:lnSpc>
                <a:spcPct val="130000"/>
              </a:lnSpc>
            </a:pPr>
            <a:r>
              <a:rPr lang="en-US" altLang="zh-CN" sz="3600" b="1">
                <a:latin typeface="Times New Roman" pitchFamily="18" charset="0"/>
              </a:rPr>
              <a:t>(1)</a:t>
            </a:r>
            <a:r>
              <a:rPr lang="en-US" altLang="zh-CN" sz="3600" b="1">
                <a:solidFill>
                  <a:srgbClr val="FF9933"/>
                </a:solidFill>
                <a:latin typeface="Times New Roman" pitchFamily="18" charset="0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said</a:t>
            </a:r>
            <a:r>
              <a:rPr lang="en-US" altLang="zh-CN" sz="3600" b="1">
                <a:latin typeface="Times New Roman" pitchFamily="18" charset="0"/>
              </a:rPr>
              <a:t> </a:t>
            </a:r>
            <a:r>
              <a:rPr lang="zh-CN" altLang="en-US" sz="3600" b="1">
                <a:latin typeface="Times New Roman" pitchFamily="18" charset="0"/>
              </a:rPr>
              <a:t>后是宾语从句</a:t>
            </a:r>
            <a:r>
              <a:rPr lang="en-US" altLang="zh-CN" sz="3600" b="1">
                <a:latin typeface="Times New Roman" pitchFamily="18" charset="0"/>
              </a:rPr>
              <a:t>, </a:t>
            </a:r>
            <a:r>
              <a:rPr lang="zh-CN" altLang="en-US" sz="3600" b="1">
                <a:latin typeface="Times New Roman" pitchFamily="18" charset="0"/>
              </a:rPr>
              <a:t>省略了</a:t>
            </a:r>
            <a:r>
              <a:rPr lang="en-US" altLang="zh-CN" sz="3600" b="1">
                <a:latin typeface="Times New Roman" pitchFamily="18" charset="0"/>
              </a:rPr>
              <a:t>that</a:t>
            </a:r>
            <a:r>
              <a:rPr lang="zh-CN" altLang="en-US" sz="3600" b="1">
                <a:latin typeface="Times New Roman" pitchFamily="18" charset="0"/>
              </a:rPr>
              <a:t>。当  </a:t>
            </a:r>
          </a:p>
          <a:p>
            <a:pPr marL="342900" indent="-342900">
              <a:lnSpc>
                <a:spcPct val="130000"/>
              </a:lnSpc>
            </a:pPr>
            <a:r>
              <a:rPr lang="zh-CN" altLang="en-US" sz="3600" b="1">
                <a:latin typeface="Times New Roman" pitchFamily="18" charset="0"/>
              </a:rPr>
              <a:t>宾语从句主句用一般过去时</a:t>
            </a:r>
            <a:r>
              <a:rPr lang="en-US" altLang="zh-CN" sz="3600" b="1">
                <a:latin typeface="Times New Roman" pitchFamily="18" charset="0"/>
              </a:rPr>
              <a:t>, </a:t>
            </a:r>
            <a:r>
              <a:rPr lang="zh-CN" altLang="en-US" sz="3600" b="1">
                <a:latin typeface="Times New Roman" pitchFamily="18" charset="0"/>
              </a:rPr>
              <a:t>从句也要</a:t>
            </a:r>
          </a:p>
          <a:p>
            <a:pPr marL="342900" indent="-342900">
              <a:lnSpc>
                <a:spcPct val="130000"/>
              </a:lnSpc>
            </a:pPr>
            <a:r>
              <a:rPr lang="zh-CN" altLang="en-US" sz="3600" b="1">
                <a:latin typeface="Times New Roman" pitchFamily="18" charset="0"/>
              </a:rPr>
              <a:t>用过去的某种时态。</a:t>
            </a:r>
          </a:p>
          <a:p>
            <a:pPr marL="342900" indent="-342900">
              <a:lnSpc>
                <a:spcPct val="130000"/>
              </a:lnSpc>
            </a:pPr>
            <a:r>
              <a:rPr lang="zh-CN" altLang="en-US" sz="3600" b="1">
                <a:solidFill>
                  <a:srgbClr val="FF0000"/>
                </a:solidFill>
                <a:latin typeface="Times New Roman" pitchFamily="18" charset="0"/>
              </a:rPr>
              <a:t>   </a:t>
            </a:r>
            <a:r>
              <a:rPr lang="en-US" altLang="zh-CN" sz="3600" b="1">
                <a:latin typeface="Times New Roman" pitchFamily="18" charset="0"/>
              </a:rPr>
              <a:t>He asked me whom I was waiting for.   </a:t>
            </a:r>
          </a:p>
          <a:p>
            <a:pPr marL="342900" indent="-342900">
              <a:lnSpc>
                <a:spcPct val="130000"/>
              </a:lnSpc>
            </a:pPr>
            <a:r>
              <a:rPr lang="en-US" altLang="zh-CN" sz="3600" b="1">
                <a:latin typeface="Times New Roman" pitchFamily="18" charset="0"/>
              </a:rPr>
              <a:t>   </a:t>
            </a:r>
            <a:r>
              <a:rPr lang="zh-CN" altLang="en-US" sz="3600" b="1">
                <a:latin typeface="Times New Roman" pitchFamily="18" charset="0"/>
              </a:rPr>
              <a:t>他问我在等谁。</a:t>
            </a:r>
            <a:endParaRPr lang="zh-CN" altLang="en-US"/>
          </a:p>
        </p:txBody>
      </p:sp>
      <p:sp>
        <p:nvSpPr>
          <p:cNvPr id="93189" name="Text Box 5"/>
          <p:cNvSpPr txBox="1">
            <a:spLocks noChangeArrowheads="1"/>
          </p:cNvSpPr>
          <p:nvPr/>
        </p:nvSpPr>
        <p:spPr bwMode="auto">
          <a:xfrm>
            <a:off x="395288" y="115888"/>
            <a:ext cx="3382962" cy="762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>
                <a:solidFill>
                  <a:schemeClr val="bg1"/>
                </a:solidFill>
                <a:latin typeface="Times New Roman" pitchFamily="18" charset="0"/>
              </a:rPr>
              <a:t>Explanation</a:t>
            </a: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31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31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3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3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31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1000"/>
                                        <p:tgtEl>
                                          <p:spTgt spid="931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1000"/>
                                        <p:tgtEl>
                                          <p:spTgt spid="931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" dur="1000"/>
                                        <p:tgtEl>
                                          <p:spTgt spid="931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1000"/>
                                        <p:tgtEl>
                                          <p:spTgt spid="931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1000"/>
                                        <p:tgtEl>
                                          <p:spTgt spid="931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9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6" name="Rectangle 1028"/>
          <p:cNvSpPr>
            <a:spLocks noChangeArrowheads="1"/>
          </p:cNvSpPr>
          <p:nvPr/>
        </p:nvSpPr>
        <p:spPr bwMode="auto">
          <a:xfrm>
            <a:off x="755650" y="496888"/>
            <a:ext cx="7488238" cy="50927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>
                <a:latin typeface="Times New Roman" pitchFamily="18" charset="0"/>
              </a:rPr>
              <a:t>但</a:t>
            </a: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enough</a:t>
            </a:r>
            <a:r>
              <a:rPr lang="en-US" altLang="zh-CN" sz="3600" b="1">
                <a:latin typeface="Times New Roman" pitchFamily="18" charset="0"/>
              </a:rPr>
              <a:t> </a:t>
            </a:r>
            <a:r>
              <a:rPr lang="zh-CN" altLang="en-US" sz="3600" b="1">
                <a:latin typeface="Times New Roman" pitchFamily="18" charset="0"/>
              </a:rPr>
              <a:t>修饰名词时</a:t>
            </a:r>
            <a:r>
              <a:rPr lang="en-US" altLang="zh-CN" sz="3600" b="1">
                <a:latin typeface="Times New Roman" pitchFamily="18" charset="0"/>
              </a:rPr>
              <a:t>, </a:t>
            </a:r>
            <a:r>
              <a:rPr lang="zh-CN" altLang="en-US" sz="3600" b="1">
                <a:latin typeface="Times New Roman" pitchFamily="18" charset="0"/>
              </a:rPr>
              <a:t>可以放在名词之前</a:t>
            </a:r>
            <a:r>
              <a:rPr lang="en-US" altLang="zh-CN" sz="3600" b="1">
                <a:latin typeface="Times New Roman" pitchFamily="18" charset="0"/>
              </a:rPr>
              <a:t>, </a:t>
            </a:r>
            <a:r>
              <a:rPr lang="zh-CN" altLang="en-US" sz="3600" b="1">
                <a:latin typeface="Times New Roman" pitchFamily="18" charset="0"/>
              </a:rPr>
              <a:t>也可以放在名词之后。如</a:t>
            </a:r>
            <a:r>
              <a:rPr lang="en-US" altLang="zh-CN" sz="3600" b="1">
                <a:latin typeface="Times New Roman" pitchFamily="18" charset="0"/>
              </a:rPr>
              <a:t>:</a:t>
            </a:r>
          </a:p>
          <a:p>
            <a:pPr>
              <a:lnSpc>
                <a:spcPct val="130000"/>
              </a:lnSpc>
            </a:pPr>
            <a:r>
              <a:rPr lang="en-US" altLang="zh-CN" sz="3600" b="1">
                <a:latin typeface="Times New Roman" pitchFamily="18" charset="0"/>
              </a:rPr>
              <a:t>   I have enough </a:t>
            </a: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money</a:t>
            </a:r>
            <a:r>
              <a:rPr lang="en-US" altLang="zh-CN" sz="3600" b="1">
                <a:latin typeface="Times New Roman" pitchFamily="18" charset="0"/>
              </a:rPr>
              <a:t> to buy it. ( I have money </a:t>
            </a: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enough</a:t>
            </a:r>
            <a:r>
              <a:rPr lang="en-US" altLang="zh-CN" sz="3600" b="1">
                <a:latin typeface="Times New Roman" pitchFamily="18" charset="0"/>
              </a:rPr>
              <a:t> to buy it.)</a:t>
            </a:r>
          </a:p>
          <a:p>
            <a:pPr>
              <a:lnSpc>
                <a:spcPct val="130000"/>
              </a:lnSpc>
            </a:pPr>
            <a:r>
              <a:rPr lang="en-US" altLang="zh-CN" sz="3600" b="1">
                <a:latin typeface="Times New Roman" pitchFamily="18" charset="0"/>
              </a:rPr>
              <a:t>2.The potato chips were invented by   </a:t>
            </a: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mistake</a:t>
            </a:r>
            <a:r>
              <a:rPr lang="en-US" altLang="zh-CN" sz="3600" b="1">
                <a:latin typeface="Times New Roman" pitchFamily="18" charset="0"/>
              </a:rPr>
              <a:t>. </a:t>
            </a:r>
            <a:r>
              <a:rPr lang="zh-CN" altLang="en-US" sz="3600" b="1">
                <a:latin typeface="Times New Roman" pitchFamily="18" charset="0"/>
              </a:rPr>
              <a:t>薯片是无意中被发明的。</a:t>
            </a:r>
          </a:p>
          <a:p>
            <a:pPr>
              <a:lnSpc>
                <a:spcPct val="130000"/>
              </a:lnSpc>
            </a:pPr>
            <a:r>
              <a:rPr lang="zh-CN" altLang="en-US" sz="3600" b="1">
                <a:latin typeface="Times New Roman" pitchFamily="18" charset="0"/>
              </a:rPr>
              <a:t>    </a:t>
            </a: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mistake</a:t>
            </a:r>
            <a:r>
              <a:rPr lang="en-US" altLang="zh-CN" sz="3600" b="1">
                <a:latin typeface="Times New Roman" pitchFamily="18" charset="0"/>
              </a:rPr>
              <a:t> </a:t>
            </a:r>
            <a:r>
              <a:rPr lang="zh-CN" altLang="en-US" sz="3600" b="1">
                <a:latin typeface="Times New Roman" pitchFamily="18" charset="0"/>
              </a:rPr>
              <a:t>做名词</a:t>
            </a:r>
            <a:r>
              <a:rPr lang="en-US" altLang="zh-CN" sz="3600" b="1">
                <a:latin typeface="Times New Roman" pitchFamily="18" charset="0"/>
              </a:rPr>
              <a:t>, </a:t>
            </a:r>
            <a:r>
              <a:rPr lang="zh-CN" altLang="en-US" sz="3600" b="1">
                <a:latin typeface="Times New Roman" pitchFamily="18" charset="0"/>
              </a:rPr>
              <a:t>意为 “弄错</a:t>
            </a:r>
            <a:r>
              <a:rPr lang="en-US" altLang="zh-CN" sz="3600" b="1">
                <a:latin typeface="Times New Roman" pitchFamily="18" charset="0"/>
              </a:rPr>
              <a:t>, </a:t>
            </a:r>
            <a:r>
              <a:rPr lang="zh-CN" altLang="en-US" sz="3600" b="1">
                <a:latin typeface="Times New Roman" pitchFamily="18" charset="0"/>
              </a:rPr>
              <a:t>误解”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95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952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52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1000"/>
                                        <p:tgtEl>
                                          <p:spTgt spid="952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2" name="Rectangle 4"/>
          <p:cNvSpPr>
            <a:spLocks noChangeArrowheads="1"/>
          </p:cNvSpPr>
          <p:nvPr/>
        </p:nvSpPr>
        <p:spPr bwMode="auto">
          <a:xfrm>
            <a:off x="684213" y="908050"/>
            <a:ext cx="8208962" cy="437832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b="1">
                <a:latin typeface="Times New Roman" pitchFamily="18" charset="0"/>
              </a:rPr>
              <a:t>   You have made a foolish </a:t>
            </a: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mistake</a:t>
            </a:r>
            <a:r>
              <a:rPr lang="en-US" altLang="zh-CN" sz="3600" b="1">
                <a:latin typeface="Times New Roman" pitchFamily="18" charset="0"/>
              </a:rPr>
              <a:t>.    </a:t>
            </a:r>
          </a:p>
          <a:p>
            <a:pPr>
              <a:lnSpc>
                <a:spcPct val="130000"/>
              </a:lnSpc>
            </a:pPr>
            <a:r>
              <a:rPr lang="en-US" altLang="zh-CN" sz="3600" b="1">
                <a:latin typeface="Times New Roman" pitchFamily="18" charset="0"/>
              </a:rPr>
              <a:t>   </a:t>
            </a:r>
            <a:r>
              <a:rPr lang="zh-CN" altLang="en-US" sz="3600" b="1">
                <a:latin typeface="Times New Roman" pitchFamily="18" charset="0"/>
              </a:rPr>
              <a:t>你犯了一个愚蠢的错误。</a:t>
            </a:r>
          </a:p>
          <a:p>
            <a:pPr>
              <a:lnSpc>
                <a:spcPct val="130000"/>
              </a:lnSpc>
            </a:pPr>
            <a:r>
              <a:rPr lang="zh-CN" altLang="en-US" sz="3600" b="1">
                <a:latin typeface="Times New Roman" pitchFamily="18" charset="0"/>
              </a:rPr>
              <a:t>   </a:t>
            </a: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mistake</a:t>
            </a:r>
            <a:r>
              <a:rPr lang="en-US" altLang="zh-CN" sz="3600" b="1">
                <a:latin typeface="Times New Roman" pitchFamily="18" charset="0"/>
              </a:rPr>
              <a:t> </a:t>
            </a:r>
            <a:r>
              <a:rPr lang="zh-CN" altLang="en-US" sz="3600" b="1">
                <a:latin typeface="Times New Roman" pitchFamily="18" charset="0"/>
              </a:rPr>
              <a:t>作动词</a:t>
            </a:r>
            <a:r>
              <a:rPr lang="en-US" altLang="zh-CN" sz="3600" b="1">
                <a:latin typeface="Times New Roman" pitchFamily="18" charset="0"/>
              </a:rPr>
              <a:t>, </a:t>
            </a:r>
            <a:r>
              <a:rPr lang="zh-CN" altLang="en-US" sz="3600" b="1">
                <a:latin typeface="Times New Roman" pitchFamily="18" charset="0"/>
              </a:rPr>
              <a:t>意为 “弄错</a:t>
            </a:r>
            <a:r>
              <a:rPr lang="en-US" altLang="zh-CN" sz="3600" b="1">
                <a:latin typeface="Times New Roman" pitchFamily="18" charset="0"/>
              </a:rPr>
              <a:t>,</a:t>
            </a:r>
            <a:r>
              <a:rPr lang="zh-CN" altLang="en-US" sz="3600" b="1">
                <a:latin typeface="Times New Roman" pitchFamily="18" charset="0"/>
              </a:rPr>
              <a:t>误解”</a:t>
            </a:r>
          </a:p>
          <a:p>
            <a:pPr>
              <a:lnSpc>
                <a:spcPct val="130000"/>
              </a:lnSpc>
            </a:pPr>
            <a:r>
              <a:rPr lang="zh-CN" altLang="en-US" sz="3600" b="1">
                <a:latin typeface="Times New Roman" pitchFamily="18" charset="0"/>
              </a:rPr>
              <a:t>   </a:t>
            </a:r>
            <a:r>
              <a:rPr lang="en-US" altLang="zh-CN" sz="3600" b="1">
                <a:latin typeface="Times New Roman" pitchFamily="18" charset="0"/>
              </a:rPr>
              <a:t>She didn’t speak very clearly so I </a:t>
            </a: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mistook</a:t>
            </a:r>
            <a:r>
              <a:rPr lang="en-US" altLang="zh-CN" sz="3600" b="1">
                <a:latin typeface="Times New Roman" pitchFamily="18" charset="0"/>
              </a:rPr>
              <a:t> what she said.</a:t>
            </a:r>
          </a:p>
          <a:p>
            <a:pPr>
              <a:lnSpc>
                <a:spcPct val="130000"/>
              </a:lnSpc>
            </a:pPr>
            <a:r>
              <a:rPr lang="en-US" altLang="zh-CN" sz="3600" b="1">
                <a:latin typeface="Times New Roman" pitchFamily="18" charset="0"/>
              </a:rPr>
              <a:t>   </a:t>
            </a:r>
            <a:r>
              <a:rPr lang="zh-CN" altLang="en-US" sz="3600" b="1">
                <a:latin typeface="Times New Roman" pitchFamily="18" charset="0"/>
              </a:rPr>
              <a:t>她讲的不清楚</a:t>
            </a:r>
            <a:r>
              <a:rPr lang="en-US" altLang="zh-CN" sz="3600" b="1">
                <a:latin typeface="Times New Roman" pitchFamily="18" charset="0"/>
              </a:rPr>
              <a:t>, </a:t>
            </a:r>
            <a:r>
              <a:rPr lang="zh-CN" altLang="en-US" sz="3600" b="1">
                <a:latin typeface="Times New Roman" pitchFamily="18" charset="0"/>
              </a:rPr>
              <a:t>所以我误解了她的话。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942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942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1000"/>
                                        <p:tgtEl>
                                          <p:spTgt spid="942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942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942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60" name="Rectangle 1028"/>
          <p:cNvSpPr>
            <a:spLocks noChangeArrowheads="1"/>
          </p:cNvSpPr>
          <p:nvPr/>
        </p:nvSpPr>
        <p:spPr bwMode="auto">
          <a:xfrm>
            <a:off x="755650" y="981075"/>
            <a:ext cx="8064500" cy="437832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b="1">
                <a:solidFill>
                  <a:srgbClr val="FF9933"/>
                </a:solidFill>
                <a:latin typeface="Times New Roman" pitchFamily="18" charset="0"/>
              </a:rPr>
              <a:t>   </a:t>
            </a: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by mistake</a:t>
            </a:r>
            <a:r>
              <a:rPr lang="en-US" altLang="zh-CN" sz="3600" b="1">
                <a:latin typeface="Times New Roman" pitchFamily="18" charset="0"/>
              </a:rPr>
              <a:t> </a:t>
            </a:r>
            <a:r>
              <a:rPr lang="zh-CN" altLang="en-US" sz="3600" b="1">
                <a:latin typeface="Times New Roman" pitchFamily="18" charset="0"/>
              </a:rPr>
              <a:t>意为 “错误地</a:t>
            </a:r>
            <a:r>
              <a:rPr lang="en-US" altLang="zh-CN" sz="3600" b="1">
                <a:latin typeface="Times New Roman" pitchFamily="18" charset="0"/>
              </a:rPr>
              <a:t>,</a:t>
            </a:r>
            <a:r>
              <a:rPr lang="zh-CN" altLang="en-US" sz="3600" b="1">
                <a:latin typeface="Times New Roman" pitchFamily="18" charset="0"/>
              </a:rPr>
              <a:t>无意地”</a:t>
            </a:r>
          </a:p>
          <a:p>
            <a:pPr>
              <a:lnSpc>
                <a:spcPct val="130000"/>
              </a:lnSpc>
            </a:pPr>
            <a:r>
              <a:rPr lang="zh-CN" altLang="en-US" sz="3600" b="1">
                <a:latin typeface="Times New Roman" pitchFamily="18" charset="0"/>
              </a:rPr>
              <a:t>   </a:t>
            </a:r>
            <a:r>
              <a:rPr lang="en-US" altLang="zh-CN" sz="3600" b="1">
                <a:latin typeface="Times New Roman" pitchFamily="18" charset="0"/>
              </a:rPr>
              <a:t>I took his backpack </a:t>
            </a: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by mistake</a:t>
            </a:r>
            <a:r>
              <a:rPr lang="en-US" altLang="zh-CN" sz="3600" b="1">
                <a:latin typeface="Times New Roman" pitchFamily="18" charset="0"/>
              </a:rPr>
              <a:t>.   </a:t>
            </a:r>
          </a:p>
          <a:p>
            <a:pPr>
              <a:lnSpc>
                <a:spcPct val="130000"/>
              </a:lnSpc>
            </a:pPr>
            <a:r>
              <a:rPr lang="en-US" altLang="zh-CN" sz="3600" b="1">
                <a:latin typeface="Times New Roman" pitchFamily="18" charset="0"/>
              </a:rPr>
              <a:t>   </a:t>
            </a:r>
            <a:r>
              <a:rPr lang="zh-CN" altLang="en-US" sz="3600" b="1">
                <a:latin typeface="Times New Roman" pitchFamily="18" charset="0"/>
              </a:rPr>
              <a:t>我错拿了他的书包。</a:t>
            </a:r>
          </a:p>
          <a:p>
            <a:pPr>
              <a:lnSpc>
                <a:spcPct val="130000"/>
              </a:lnSpc>
            </a:pPr>
            <a:r>
              <a:rPr lang="zh-CN" altLang="en-US" sz="3600" b="1">
                <a:latin typeface="Times New Roman" pitchFamily="18" charset="0"/>
              </a:rPr>
              <a:t>   </a:t>
            </a:r>
            <a:r>
              <a:rPr lang="en-US" altLang="zh-CN" sz="3600" b="1">
                <a:latin typeface="Times New Roman" pitchFamily="18" charset="0"/>
              </a:rPr>
              <a:t>He put salt in her cup of tea </a:t>
            </a: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by mistake</a:t>
            </a:r>
            <a:r>
              <a:rPr lang="en-US" altLang="zh-CN" sz="3600" b="1">
                <a:latin typeface="Times New Roman" pitchFamily="18" charset="0"/>
              </a:rPr>
              <a:t>.   </a:t>
            </a:r>
          </a:p>
          <a:p>
            <a:pPr>
              <a:lnSpc>
                <a:spcPct val="130000"/>
              </a:lnSpc>
            </a:pPr>
            <a:r>
              <a:rPr lang="en-US" altLang="zh-CN" sz="3600" b="1">
                <a:latin typeface="Times New Roman" pitchFamily="18" charset="0"/>
              </a:rPr>
              <a:t>   </a:t>
            </a:r>
            <a:r>
              <a:rPr lang="zh-CN" altLang="en-US" sz="3600" b="1">
                <a:latin typeface="Times New Roman" pitchFamily="18" charset="0"/>
              </a:rPr>
              <a:t>他错把盐放进她的茶里。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962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962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962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962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962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309" name="Picture 13" descr="logo009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339725"/>
            <a:ext cx="5064125" cy="1073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5301" name="Text Box 5"/>
          <p:cNvSpPr txBox="1">
            <a:spLocks noChangeArrowheads="1"/>
          </p:cNvSpPr>
          <p:nvPr/>
        </p:nvSpPr>
        <p:spPr bwMode="auto">
          <a:xfrm>
            <a:off x="827088" y="506413"/>
            <a:ext cx="453707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>
                <a:solidFill>
                  <a:schemeClr val="tx2"/>
                </a:solidFill>
                <a:latin typeface="Times New Roman" pitchFamily="18" charset="0"/>
              </a:rPr>
              <a:t>Reading (3a: P72)</a:t>
            </a:r>
          </a:p>
        </p:txBody>
      </p:sp>
      <p:pic>
        <p:nvPicPr>
          <p:cNvPr id="55303" name="Picture 7" descr="tea 4"/>
          <p:cNvPicPr>
            <a:picLocks noChangeAspect="1" noChangeArrowheads="1"/>
          </p:cNvPicPr>
          <p:nvPr>
            <p:ph sz="half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71550" y="1946275"/>
            <a:ext cx="3455988" cy="3282950"/>
          </a:xfrm>
          <a:noFill/>
          <a:ln w="76200" cmpd="tri">
            <a:solidFill>
              <a:srgbClr val="008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5305" name="Picture 9" descr="茶3"/>
          <p:cNvPicPr>
            <a:picLocks noChangeAspect="1" noChangeArrowheads="1"/>
          </p:cNvPicPr>
          <p:nvPr>
            <p:ph sz="half" idx="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16463" y="1916113"/>
            <a:ext cx="3600450" cy="3282950"/>
          </a:xfrm>
          <a:noFill/>
          <a:ln w="76200" cmpd="tri">
            <a:solidFill>
              <a:srgbClr val="008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5310" name="Picture 14" descr="Nicea37">
            <a:hlinkClick r:id="rId6" action="ppaction://hlinkfile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260350"/>
            <a:ext cx="12192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5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5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5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1000"/>
                                        <p:tgtEl>
                                          <p:spTgt spid="55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1000"/>
                                        <p:tgtEl>
                                          <p:spTgt spid="55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1" grpId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2" name="Rectangle 4"/>
          <p:cNvSpPr>
            <a:spLocks noChangeArrowheads="1"/>
          </p:cNvSpPr>
          <p:nvPr/>
        </p:nvSpPr>
        <p:spPr bwMode="auto">
          <a:xfrm>
            <a:off x="539750" y="836613"/>
            <a:ext cx="8135938" cy="446405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130000"/>
              </a:lnSpc>
            </a:pP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zh-CN" sz="3600" b="1">
                <a:latin typeface="Times New Roman" pitchFamily="18" charset="0"/>
              </a:rPr>
              <a:t>1. What is this article about?</a:t>
            </a:r>
          </a:p>
          <a:p>
            <a:pPr marL="342900" indent="-342900">
              <a:lnSpc>
                <a:spcPct val="130000"/>
              </a:lnSpc>
            </a:pP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     I think it is about the invention of tea.</a:t>
            </a:r>
          </a:p>
          <a:p>
            <a:pPr marL="342900" indent="-342900">
              <a:lnSpc>
                <a:spcPct val="130000"/>
              </a:lnSpc>
            </a:pPr>
            <a:r>
              <a:rPr lang="en-US" altLang="zh-CN" sz="3600" b="1">
                <a:latin typeface="Times New Roman" pitchFamily="18" charset="0"/>
              </a:rPr>
              <a:t> 2. Was it invented on purpose or by </a:t>
            </a:r>
          </a:p>
          <a:p>
            <a:pPr marL="342900" indent="-342900">
              <a:lnSpc>
                <a:spcPct val="130000"/>
              </a:lnSpc>
            </a:pPr>
            <a:r>
              <a:rPr lang="en-US" altLang="zh-CN" sz="3600" b="1">
                <a:latin typeface="Times New Roman" pitchFamily="18" charset="0"/>
              </a:rPr>
              <a:t>accident?</a:t>
            </a:r>
          </a:p>
          <a:p>
            <a:pPr marL="342900" indent="-342900">
              <a:lnSpc>
                <a:spcPct val="130000"/>
              </a:lnSpc>
            </a:pP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     By accident. The first sentence tells </a:t>
            </a:r>
          </a:p>
          <a:p>
            <a:pPr marL="342900" indent="-342900">
              <a:lnSpc>
                <a:spcPct val="130000"/>
              </a:lnSpc>
            </a:pP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us that.</a:t>
            </a: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88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1000"/>
                                        <p:tgtEl>
                                          <p:spTgt spid="788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88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788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1000"/>
                                        <p:tgtEl>
                                          <p:spTgt spid="788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" dur="1000"/>
                                        <p:tgtEl>
                                          <p:spTgt spid="7885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7" name="AutoShape 5"/>
          <p:cNvSpPr>
            <a:spLocks noChangeArrowheads="1"/>
          </p:cNvSpPr>
          <p:nvPr/>
        </p:nvSpPr>
        <p:spPr bwMode="auto">
          <a:xfrm>
            <a:off x="539750" y="404813"/>
            <a:ext cx="4824413" cy="720725"/>
          </a:xfrm>
          <a:prstGeom prst="roundRect">
            <a:avLst>
              <a:gd name="adj" fmla="val 16667"/>
            </a:avLst>
          </a:prstGeom>
          <a:solidFill>
            <a:srgbClr val="66CCFF"/>
          </a:solidFill>
          <a:ln w="38100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1125538"/>
            <a:ext cx="7848600" cy="4967287"/>
          </a:xfrm>
          <a:effectLst>
            <a:outerShdw dist="35921" dir="2700000" algn="ctr" rotWithShape="0">
              <a:schemeClr val="bg1"/>
            </a:outerShdw>
          </a:effectLst>
        </p:spPr>
        <p:txBody>
          <a:bodyPr/>
          <a:lstStyle/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Sample dialogues:</a:t>
            </a:r>
          </a:p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solidFill>
                  <a:srgbClr val="0000FF"/>
                </a:solidFill>
                <a:latin typeface="Times New Roman" pitchFamily="18" charset="0"/>
              </a:rPr>
              <a:t>A</a:t>
            </a:r>
            <a:r>
              <a:rPr lang="en-US" altLang="zh-CN" sz="3600" b="1">
                <a:latin typeface="Times New Roman" pitchFamily="18" charset="0"/>
              </a:rPr>
              <a:t>: When was the telephone invented?</a:t>
            </a:r>
          </a:p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solidFill>
                  <a:srgbClr val="CC00CC"/>
                </a:solidFill>
                <a:latin typeface="Times New Roman" pitchFamily="18" charset="0"/>
              </a:rPr>
              <a:t>B</a:t>
            </a:r>
            <a:r>
              <a:rPr lang="en-US" altLang="zh-CN" sz="3600" b="1">
                <a:latin typeface="Times New Roman" pitchFamily="18" charset="0"/>
              </a:rPr>
              <a:t>: I think it was invented in 1876.</a:t>
            </a:r>
          </a:p>
          <a:p>
            <a:pPr>
              <a:lnSpc>
                <a:spcPct val="120000"/>
              </a:lnSpc>
              <a:buFontTx/>
              <a:buNone/>
            </a:pPr>
            <a:r>
              <a:rPr lang="en-US" altLang="zh-CN" sz="3600" b="1">
                <a:solidFill>
                  <a:srgbClr val="0000FF"/>
                </a:solidFill>
                <a:latin typeface="Times New Roman" pitchFamily="18" charset="0"/>
              </a:rPr>
              <a:t>A</a:t>
            </a:r>
            <a:r>
              <a:rPr lang="en-US" altLang="zh-CN" sz="3600" b="1">
                <a:latin typeface="Times New Roman" pitchFamily="18" charset="0"/>
              </a:rPr>
              <a:t>: When was the car invented?</a:t>
            </a:r>
          </a:p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solidFill>
                  <a:srgbClr val="CC00CC"/>
                </a:solidFill>
                <a:latin typeface="Times New Roman" pitchFamily="18" charset="0"/>
              </a:rPr>
              <a:t>B</a:t>
            </a:r>
            <a:r>
              <a:rPr lang="en-US" altLang="zh-CN" sz="3600" b="1">
                <a:latin typeface="Times New Roman" pitchFamily="18" charset="0"/>
              </a:rPr>
              <a:t>: I think it was invented in 1930. I  </a:t>
            </a:r>
          </a:p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latin typeface="Times New Roman" pitchFamily="18" charset="0"/>
              </a:rPr>
              <a:t>     think it was invented after the </a:t>
            </a:r>
          </a:p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latin typeface="Times New Roman" pitchFamily="18" charset="0"/>
              </a:rPr>
              <a:t>     telephone.</a:t>
            </a:r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611188" y="333375"/>
            <a:ext cx="4464050" cy="762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>
                <a:solidFill>
                  <a:srgbClr val="0000FF"/>
                </a:solidFill>
                <a:latin typeface="Times New Roman" pitchFamily="18" charset="0"/>
              </a:rPr>
              <a:t>Pairwork (1c:P68)</a:t>
            </a: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7" dur="5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1000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1000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0" dur="1000"/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1000"/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487363"/>
            <a:ext cx="8326438" cy="4813300"/>
          </a:xfrm>
          <a:effectLst>
            <a:outerShdw dist="35921" dir="2700000" algn="ctr" rotWithShape="0">
              <a:schemeClr val="bg1"/>
            </a:outerShdw>
          </a:effectLst>
        </p:spPr>
        <p:txBody>
          <a:bodyPr/>
          <a:lstStyle/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latin typeface="Times New Roman" pitchFamily="18" charset="0"/>
              </a:rPr>
              <a:t>   3. When was it invented?</a:t>
            </a:r>
          </a:p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       Over 3,000 years before 1610.</a:t>
            </a:r>
          </a:p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latin typeface="Times New Roman" pitchFamily="18" charset="0"/>
              </a:rPr>
              <a:t>   4. Who invented it?</a:t>
            </a:r>
          </a:p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       The emperor Shen Nong.</a:t>
            </a:r>
          </a:p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latin typeface="Times New Roman" pitchFamily="18" charset="0"/>
              </a:rPr>
              <a:t>   5. Who can tell us how it was invented?</a:t>
            </a:r>
          </a:p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       According to an ancient legend, once when Shen Nong was boiling drinking</a:t>
            </a:r>
            <a:r>
              <a:rPr lang="en-US" altLang="zh-CN">
                <a:solidFill>
                  <a:srgbClr val="FF0000"/>
                </a:solidFill>
                <a:latin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1000"/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1000"/>
                                        <p:tgtEl>
                                          <p:spTgt spid="5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1000"/>
                                        <p:tgtEl>
                                          <p:spTgt spid="563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74650" y="692150"/>
            <a:ext cx="8229600" cy="4968875"/>
          </a:xfrm>
          <a:effectLst>
            <a:outerShdw dist="35921" dir="2700000" algn="ctr" rotWithShape="0">
              <a:schemeClr val="bg1"/>
            </a:outerShdw>
          </a:effectLst>
        </p:spPr>
        <p:txBody>
          <a:bodyPr/>
          <a:lstStyle/>
          <a:p>
            <a:pPr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latin typeface="Times New Roman" pitchFamily="18" charset="0"/>
              </a:rPr>
              <a:t>   </a:t>
            </a: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water over an open fire, some leaves from a nearby bush fell into the water and remained there for some time. He noticed that the leaves in the water produced a pleasant smell. Later he tasted the water and found it quite delicious. That’s how he discovered tea.</a:t>
            </a: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7" grpId="0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8" name="AutoShape 4"/>
          <p:cNvSpPr>
            <a:spLocks noChangeArrowheads="1"/>
          </p:cNvSpPr>
          <p:nvPr/>
        </p:nvSpPr>
        <p:spPr bwMode="auto">
          <a:xfrm>
            <a:off x="323850" y="476250"/>
            <a:ext cx="3384550" cy="792163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76200" cmpd="tri">
            <a:solidFill>
              <a:srgbClr val="9900CC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8306" name="Text Box 2"/>
          <p:cNvSpPr txBox="1">
            <a:spLocks noChangeArrowheads="1"/>
          </p:cNvSpPr>
          <p:nvPr/>
        </p:nvSpPr>
        <p:spPr bwMode="auto">
          <a:xfrm>
            <a:off x="468313" y="493713"/>
            <a:ext cx="3240087" cy="762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>
                <a:solidFill>
                  <a:srgbClr val="9900CC"/>
                </a:solidFill>
                <a:latin typeface="Times New Roman" pitchFamily="18" charset="0"/>
              </a:rPr>
              <a:t>Explanation</a:t>
            </a:r>
          </a:p>
        </p:txBody>
      </p:sp>
      <p:sp>
        <p:nvSpPr>
          <p:cNvPr id="98307" name="Text Box 3"/>
          <p:cNvSpPr txBox="1">
            <a:spLocks noChangeArrowheads="1"/>
          </p:cNvSpPr>
          <p:nvPr/>
        </p:nvSpPr>
        <p:spPr bwMode="auto">
          <a:xfrm>
            <a:off x="611188" y="1355725"/>
            <a:ext cx="7993062" cy="4378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3600" b="1">
                <a:latin typeface="Times New Roman" pitchFamily="18" charset="0"/>
              </a:rPr>
              <a:t>1. </a:t>
            </a:r>
            <a:r>
              <a:rPr lang="en-US" altLang="zh-CN" sz="3600" b="1">
                <a:solidFill>
                  <a:srgbClr val="9933FF"/>
                </a:solidFill>
                <a:latin typeface="Times New Roman" pitchFamily="18" charset="0"/>
              </a:rPr>
              <a:t>Although</a:t>
            </a: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zh-CN" sz="3600" b="1">
                <a:latin typeface="Times New Roman" pitchFamily="18" charset="0"/>
              </a:rPr>
              <a:t>tea wasn’t brought to the  </a:t>
            </a:r>
          </a:p>
          <a:p>
            <a:pPr>
              <a:lnSpc>
                <a:spcPct val="130000"/>
              </a:lnSpc>
            </a:pPr>
            <a:r>
              <a:rPr lang="en-US" altLang="zh-CN" sz="3600" b="1">
                <a:latin typeface="Times New Roman" pitchFamily="18" charset="0"/>
              </a:rPr>
              <a:t>western world until 1610, this beverage </a:t>
            </a:r>
          </a:p>
          <a:p>
            <a:pPr>
              <a:lnSpc>
                <a:spcPct val="130000"/>
              </a:lnSpc>
            </a:pPr>
            <a:r>
              <a:rPr lang="en-US" altLang="zh-CN" sz="3600" b="1">
                <a:latin typeface="Times New Roman" pitchFamily="18" charset="0"/>
              </a:rPr>
              <a:t>was discovered over three thousand </a:t>
            </a:r>
          </a:p>
          <a:p>
            <a:pPr>
              <a:lnSpc>
                <a:spcPct val="130000"/>
              </a:lnSpc>
            </a:pPr>
            <a:r>
              <a:rPr lang="en-US" altLang="zh-CN" sz="3600" b="1">
                <a:latin typeface="Times New Roman" pitchFamily="18" charset="0"/>
              </a:rPr>
              <a:t>years before that.</a:t>
            </a:r>
          </a:p>
          <a:p>
            <a:pPr>
              <a:lnSpc>
                <a:spcPct val="130000"/>
              </a:lnSpc>
            </a:pPr>
            <a:r>
              <a:rPr lang="en-US" altLang="zh-CN" sz="3600" b="1">
                <a:latin typeface="Times New Roman" pitchFamily="18" charset="0"/>
              </a:rPr>
              <a:t>   </a:t>
            </a:r>
            <a:r>
              <a:rPr lang="zh-CN" altLang="en-US" sz="3600" b="1">
                <a:latin typeface="Times New Roman" pitchFamily="18" charset="0"/>
              </a:rPr>
              <a:t>虽然茶直到</a:t>
            </a:r>
            <a:r>
              <a:rPr lang="en-US" altLang="zh-CN" sz="3600" b="1">
                <a:latin typeface="Times New Roman" pitchFamily="18" charset="0"/>
              </a:rPr>
              <a:t>1610</a:t>
            </a:r>
            <a:r>
              <a:rPr lang="zh-CN" altLang="en-US" sz="3600" b="1">
                <a:latin typeface="Times New Roman" pitchFamily="18" charset="0"/>
              </a:rPr>
              <a:t>年才传入西方世界</a:t>
            </a:r>
            <a:r>
              <a:rPr lang="en-US" altLang="zh-CN" sz="3600" b="1">
                <a:latin typeface="Times New Roman" pitchFamily="18" charset="0"/>
              </a:rPr>
              <a:t>,</a:t>
            </a:r>
          </a:p>
          <a:p>
            <a:pPr>
              <a:lnSpc>
                <a:spcPct val="130000"/>
              </a:lnSpc>
            </a:pPr>
            <a:r>
              <a:rPr lang="zh-CN" altLang="en-US" sz="3600" b="1">
                <a:latin typeface="Times New Roman" pitchFamily="18" charset="0"/>
              </a:rPr>
              <a:t>但这种饮料在三千多年前就被发现了。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83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83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83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83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1000"/>
                                        <p:tgtEl>
                                          <p:spTgt spid="98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8" grpId="0" animBg="1"/>
      <p:bldP spid="98306" grpId="0"/>
      <p:bldP spid="98307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Text Box 2"/>
          <p:cNvSpPr txBox="1">
            <a:spLocks noChangeArrowheads="1"/>
          </p:cNvSpPr>
          <p:nvPr/>
        </p:nvSpPr>
        <p:spPr bwMode="auto">
          <a:xfrm>
            <a:off x="611188" y="1125538"/>
            <a:ext cx="7921625" cy="4378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b="1">
                <a:latin typeface="Times New Roman" pitchFamily="18" charset="0"/>
              </a:rPr>
              <a:t>(1) </a:t>
            </a:r>
            <a:r>
              <a:rPr lang="en-US" altLang="zh-CN" sz="3600" b="1">
                <a:solidFill>
                  <a:srgbClr val="9933FF"/>
                </a:solidFill>
                <a:latin typeface="Times New Roman" pitchFamily="18" charset="0"/>
              </a:rPr>
              <a:t>although</a:t>
            </a:r>
            <a:r>
              <a:rPr lang="en-US" altLang="zh-CN" sz="3600" b="1">
                <a:latin typeface="Times New Roman" pitchFamily="18" charset="0"/>
              </a:rPr>
              <a:t> </a:t>
            </a:r>
            <a:r>
              <a:rPr lang="zh-CN" altLang="en-US" sz="3600" b="1">
                <a:latin typeface="Times New Roman" pitchFamily="18" charset="0"/>
              </a:rPr>
              <a:t>作连词</a:t>
            </a:r>
            <a:r>
              <a:rPr lang="en-US" altLang="zh-CN" sz="3600" b="1">
                <a:latin typeface="Times New Roman" pitchFamily="18" charset="0"/>
              </a:rPr>
              <a:t>, </a:t>
            </a:r>
            <a:r>
              <a:rPr lang="zh-CN" altLang="en-US" sz="3600" b="1">
                <a:latin typeface="Times New Roman" pitchFamily="18" charset="0"/>
              </a:rPr>
              <a:t>意为 “虽然</a:t>
            </a:r>
            <a:r>
              <a:rPr lang="en-US" altLang="zh-CN" sz="3600" b="1">
                <a:latin typeface="Times New Roman" pitchFamily="18" charset="0"/>
              </a:rPr>
              <a:t>,</a:t>
            </a:r>
            <a:r>
              <a:rPr lang="zh-CN" altLang="en-US" sz="3600" b="1">
                <a:latin typeface="Times New Roman" pitchFamily="18" charset="0"/>
              </a:rPr>
              <a:t>尽管”</a:t>
            </a:r>
            <a:r>
              <a:rPr lang="en-US" altLang="zh-CN" sz="3600" b="1">
                <a:latin typeface="Times New Roman" pitchFamily="18" charset="0"/>
              </a:rPr>
              <a:t>,</a:t>
            </a:r>
            <a:r>
              <a:rPr lang="zh-CN" altLang="en-US" sz="3600" b="1">
                <a:latin typeface="Times New Roman" pitchFamily="18" charset="0"/>
              </a:rPr>
              <a:t>引导让步状语从句</a:t>
            </a:r>
            <a:r>
              <a:rPr lang="en-US" altLang="zh-CN" sz="3600" b="1">
                <a:latin typeface="Times New Roman" pitchFamily="18" charset="0"/>
              </a:rPr>
              <a:t>, </a:t>
            </a:r>
            <a:r>
              <a:rPr lang="zh-CN" altLang="en-US" sz="3600" b="1">
                <a:latin typeface="Times New Roman" pitchFamily="18" charset="0"/>
              </a:rPr>
              <a:t>我们不能根据汉语习惯</a:t>
            </a:r>
            <a:r>
              <a:rPr lang="en-US" altLang="zh-CN" sz="3600" b="1">
                <a:latin typeface="Times New Roman" pitchFamily="18" charset="0"/>
              </a:rPr>
              <a:t>, </a:t>
            </a:r>
            <a:r>
              <a:rPr lang="zh-CN" altLang="en-US" sz="3600" b="1">
                <a:latin typeface="Times New Roman" pitchFamily="18" charset="0"/>
              </a:rPr>
              <a:t>在后面使用连词</a:t>
            </a:r>
            <a:r>
              <a:rPr lang="en-US" altLang="zh-CN" sz="3600" b="1">
                <a:latin typeface="Times New Roman" pitchFamily="18" charset="0"/>
              </a:rPr>
              <a:t>but, </a:t>
            </a:r>
            <a:r>
              <a:rPr lang="zh-CN" altLang="en-US" sz="3600" b="1">
                <a:latin typeface="Times New Roman" pitchFamily="18" charset="0"/>
              </a:rPr>
              <a:t>不过它可以与</a:t>
            </a:r>
            <a:r>
              <a:rPr lang="en-US" altLang="zh-CN" sz="3600" b="1">
                <a:latin typeface="Times New Roman" pitchFamily="18" charset="0"/>
              </a:rPr>
              <a:t>yet, still</a:t>
            </a:r>
            <a:r>
              <a:rPr lang="zh-CN" altLang="en-US" sz="3600" b="1">
                <a:latin typeface="Times New Roman" pitchFamily="18" charset="0"/>
              </a:rPr>
              <a:t>连用</a:t>
            </a:r>
            <a:r>
              <a:rPr lang="en-US" altLang="zh-CN" sz="3600" b="1">
                <a:latin typeface="Times New Roman" pitchFamily="18" charset="0"/>
              </a:rPr>
              <a:t>;</a:t>
            </a:r>
            <a:r>
              <a:rPr lang="zh-CN" altLang="en-US" sz="3600" b="1">
                <a:latin typeface="Times New Roman" pitchFamily="18" charset="0"/>
              </a:rPr>
              <a:t>若主从句的主语相同</a:t>
            </a:r>
            <a:r>
              <a:rPr lang="en-US" altLang="zh-CN" sz="3600" b="1">
                <a:latin typeface="Times New Roman" pitchFamily="18" charset="0"/>
              </a:rPr>
              <a:t>, </a:t>
            </a:r>
            <a:r>
              <a:rPr lang="zh-CN" altLang="en-US" sz="3600" b="1">
                <a:latin typeface="Times New Roman" pitchFamily="18" charset="0"/>
              </a:rPr>
              <a:t>且从句谓语含有动词</a:t>
            </a:r>
            <a:r>
              <a:rPr lang="en-US" altLang="zh-CN" sz="3600" b="1">
                <a:latin typeface="Times New Roman" pitchFamily="18" charset="0"/>
              </a:rPr>
              <a:t>be, </a:t>
            </a:r>
            <a:r>
              <a:rPr lang="zh-CN" altLang="en-US" sz="3600" b="1">
                <a:latin typeface="Times New Roman" pitchFamily="18" charset="0"/>
              </a:rPr>
              <a:t>可将从句主语和动词</a:t>
            </a:r>
            <a:r>
              <a:rPr lang="en-US" altLang="zh-CN" sz="3600" b="1">
                <a:latin typeface="Times New Roman" pitchFamily="18" charset="0"/>
              </a:rPr>
              <a:t>be</a:t>
            </a:r>
            <a:r>
              <a:rPr lang="zh-CN" altLang="en-US" sz="3600" b="1">
                <a:latin typeface="Times New Roman" pitchFamily="18" charset="0"/>
              </a:rPr>
              <a:t>省略。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99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0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Text Box 2"/>
          <p:cNvSpPr txBox="1">
            <a:spLocks noChangeArrowheads="1"/>
          </p:cNvSpPr>
          <p:nvPr/>
        </p:nvSpPr>
        <p:spPr bwMode="auto">
          <a:xfrm>
            <a:off x="576263" y="981075"/>
            <a:ext cx="8388350" cy="4703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b="1">
                <a:latin typeface="Times New Roman" pitchFamily="18" charset="0"/>
              </a:rPr>
              <a:t>   </a:t>
            </a:r>
            <a:r>
              <a:rPr lang="en-US" altLang="zh-CN" sz="3600" b="1">
                <a:solidFill>
                  <a:srgbClr val="9933FF"/>
                </a:solidFill>
                <a:latin typeface="Times New Roman" pitchFamily="18" charset="0"/>
              </a:rPr>
              <a:t>Although</a:t>
            </a:r>
            <a:r>
              <a:rPr lang="en-US" altLang="zh-CN" sz="3600" b="1">
                <a:latin typeface="Times New Roman" pitchFamily="18" charset="0"/>
              </a:rPr>
              <a:t> (it was) snowing, it was not very cold.</a:t>
            </a:r>
          </a:p>
          <a:p>
            <a:pPr>
              <a:lnSpc>
                <a:spcPct val="120000"/>
              </a:lnSpc>
            </a:pPr>
            <a:r>
              <a:rPr lang="en-US" altLang="zh-CN" sz="3600" b="1">
                <a:latin typeface="Times New Roman" pitchFamily="18" charset="0"/>
              </a:rPr>
              <a:t>   </a:t>
            </a:r>
            <a:r>
              <a:rPr lang="zh-CN" altLang="en-US" sz="3600" b="1">
                <a:latin typeface="Times New Roman" pitchFamily="18" charset="0"/>
              </a:rPr>
              <a:t>虽然在下雪</a:t>
            </a:r>
            <a:r>
              <a:rPr lang="en-US" altLang="zh-CN" sz="3600" b="1">
                <a:latin typeface="Times New Roman" pitchFamily="18" charset="0"/>
              </a:rPr>
              <a:t>, </a:t>
            </a:r>
            <a:r>
              <a:rPr lang="zh-CN" altLang="en-US" sz="3600" b="1">
                <a:latin typeface="Times New Roman" pitchFamily="18" charset="0"/>
              </a:rPr>
              <a:t>但是天气不是很冷。</a:t>
            </a:r>
          </a:p>
          <a:p>
            <a:pPr>
              <a:lnSpc>
                <a:spcPct val="120000"/>
              </a:lnSpc>
            </a:pPr>
            <a:r>
              <a:rPr lang="zh-CN" altLang="en-US" sz="3600" b="1">
                <a:latin typeface="Times New Roman" pitchFamily="18" charset="0"/>
              </a:rPr>
              <a:t>   </a:t>
            </a:r>
            <a:r>
              <a:rPr lang="en-US" altLang="zh-CN" sz="3600" b="1">
                <a:latin typeface="Times New Roman" pitchFamily="18" charset="0"/>
              </a:rPr>
              <a:t>There is air around us, </a:t>
            </a:r>
            <a:r>
              <a:rPr lang="en-US" altLang="zh-CN" sz="3600" b="1">
                <a:solidFill>
                  <a:srgbClr val="9933FF"/>
                </a:solidFill>
                <a:latin typeface="Times New Roman" pitchFamily="18" charset="0"/>
              </a:rPr>
              <a:t>although</a:t>
            </a:r>
            <a:r>
              <a:rPr lang="en-US" altLang="zh-CN" sz="3600" b="1">
                <a:solidFill>
                  <a:srgbClr val="FF9933"/>
                </a:solidFill>
                <a:latin typeface="Times New Roman" pitchFamily="18" charset="0"/>
              </a:rPr>
              <a:t> </a:t>
            </a:r>
            <a:r>
              <a:rPr lang="en-US" altLang="zh-CN" sz="3600" b="1">
                <a:latin typeface="Times New Roman" pitchFamily="18" charset="0"/>
              </a:rPr>
              <a:t>we can’t see it.</a:t>
            </a:r>
          </a:p>
          <a:p>
            <a:pPr>
              <a:lnSpc>
                <a:spcPct val="120000"/>
              </a:lnSpc>
            </a:pPr>
            <a:r>
              <a:rPr lang="en-US" altLang="zh-CN" sz="3600" b="1">
                <a:latin typeface="Times New Roman" pitchFamily="18" charset="0"/>
              </a:rPr>
              <a:t>   </a:t>
            </a:r>
            <a:r>
              <a:rPr lang="zh-CN" altLang="en-US" sz="3600" b="1">
                <a:latin typeface="Times New Roman" pitchFamily="18" charset="0"/>
              </a:rPr>
              <a:t>尽管我们看不见</a:t>
            </a:r>
            <a:r>
              <a:rPr lang="en-US" altLang="zh-CN" sz="3600" b="1">
                <a:latin typeface="Times New Roman" pitchFamily="18" charset="0"/>
              </a:rPr>
              <a:t>, </a:t>
            </a:r>
            <a:r>
              <a:rPr lang="zh-CN" altLang="en-US" sz="3600" b="1">
                <a:latin typeface="Times New Roman" pitchFamily="18" charset="0"/>
              </a:rPr>
              <a:t>但我们周围全是空气。 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003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1003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1003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1003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Text Box 2"/>
          <p:cNvSpPr txBox="1">
            <a:spLocks noChangeArrowheads="1"/>
          </p:cNvSpPr>
          <p:nvPr/>
        </p:nvSpPr>
        <p:spPr bwMode="auto">
          <a:xfrm>
            <a:off x="684213" y="1341438"/>
            <a:ext cx="7848600" cy="3663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b="1">
                <a:solidFill>
                  <a:srgbClr val="9933FF"/>
                </a:solidFill>
                <a:latin typeface="Times New Roman" pitchFamily="18" charset="0"/>
              </a:rPr>
              <a:t>   not…until</a:t>
            </a:r>
            <a:r>
              <a:rPr lang="en-US" altLang="zh-CN" sz="3600" b="1">
                <a:latin typeface="Times New Roman" pitchFamily="18" charset="0"/>
              </a:rPr>
              <a:t> </a:t>
            </a:r>
            <a:r>
              <a:rPr lang="zh-CN" altLang="en-US" sz="3600" b="1">
                <a:latin typeface="Times New Roman" pitchFamily="18" charset="0"/>
              </a:rPr>
              <a:t>意为 “直到</a:t>
            </a:r>
            <a:r>
              <a:rPr lang="en-US" altLang="zh-CN" sz="3600" b="1">
                <a:latin typeface="Times New Roman" pitchFamily="18" charset="0"/>
              </a:rPr>
              <a:t>……</a:t>
            </a:r>
            <a:r>
              <a:rPr lang="zh-CN" altLang="en-US" sz="3600" b="1">
                <a:latin typeface="Times New Roman" pitchFamily="18" charset="0"/>
              </a:rPr>
              <a:t>才”</a:t>
            </a:r>
            <a:r>
              <a:rPr lang="en-US" altLang="zh-CN" sz="3600" b="1">
                <a:latin typeface="Times New Roman" pitchFamily="18" charset="0"/>
              </a:rPr>
              <a:t>until </a:t>
            </a:r>
            <a:r>
              <a:rPr lang="zh-CN" altLang="en-US" sz="3600" b="1">
                <a:latin typeface="Times New Roman" pitchFamily="18" charset="0"/>
              </a:rPr>
              <a:t>引导一个时间状语从句。</a:t>
            </a:r>
          </a:p>
          <a:p>
            <a:pPr>
              <a:lnSpc>
                <a:spcPct val="130000"/>
              </a:lnSpc>
            </a:pPr>
            <a:r>
              <a:rPr lang="zh-CN" altLang="en-US" sz="3600" b="1">
                <a:latin typeface="Times New Roman" pitchFamily="18" charset="0"/>
              </a:rPr>
              <a:t>   </a:t>
            </a:r>
            <a:r>
              <a:rPr lang="en-US" altLang="zh-CN" sz="3600" b="1">
                <a:latin typeface="Times New Roman" pitchFamily="18" charset="0"/>
              </a:rPr>
              <a:t>He did </a:t>
            </a:r>
            <a:r>
              <a:rPr lang="en-US" altLang="zh-CN" sz="3600" b="1">
                <a:solidFill>
                  <a:srgbClr val="9933FF"/>
                </a:solidFill>
                <a:latin typeface="Times New Roman" pitchFamily="18" charset="0"/>
              </a:rPr>
              <a:t>not </a:t>
            </a:r>
            <a:r>
              <a:rPr lang="en-US" altLang="zh-CN" sz="3600" b="1">
                <a:latin typeface="Times New Roman" pitchFamily="18" charset="0"/>
              </a:rPr>
              <a:t>go to bed</a:t>
            </a: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zh-CN" sz="3600" b="1">
                <a:solidFill>
                  <a:srgbClr val="9933FF"/>
                </a:solidFill>
                <a:latin typeface="Times New Roman" pitchFamily="18" charset="0"/>
              </a:rPr>
              <a:t>until</a:t>
            </a: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zh-CN" sz="3600" b="1">
                <a:latin typeface="Times New Roman" pitchFamily="18" charset="0"/>
              </a:rPr>
              <a:t>his father came home.</a:t>
            </a:r>
          </a:p>
          <a:p>
            <a:pPr>
              <a:lnSpc>
                <a:spcPct val="130000"/>
              </a:lnSpc>
            </a:pPr>
            <a:r>
              <a:rPr lang="en-US" altLang="zh-CN" sz="3600" b="1">
                <a:latin typeface="Times New Roman" pitchFamily="18" charset="0"/>
              </a:rPr>
              <a:t>   </a:t>
            </a:r>
            <a:r>
              <a:rPr lang="zh-CN" altLang="en-US" sz="3600" b="1">
                <a:latin typeface="Times New Roman" pitchFamily="18" charset="0"/>
              </a:rPr>
              <a:t>直到他爸爸回家时他才睡觉。</a:t>
            </a:r>
            <a:endParaRPr lang="zh-CN" altLang="en-US" sz="3600">
              <a:latin typeface="Times New Roman" pitchFamily="18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1013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1013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1013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Text Box 2"/>
          <p:cNvSpPr txBox="1">
            <a:spLocks noChangeArrowheads="1"/>
          </p:cNvSpPr>
          <p:nvPr/>
        </p:nvSpPr>
        <p:spPr bwMode="auto">
          <a:xfrm>
            <a:off x="755650" y="981075"/>
            <a:ext cx="7777163" cy="4378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b="1">
                <a:latin typeface="Times New Roman" pitchFamily="18" charset="0"/>
              </a:rPr>
              <a:t>2. </a:t>
            </a:r>
            <a:r>
              <a:rPr lang="en-US" altLang="zh-CN" sz="3600" b="1">
                <a:solidFill>
                  <a:srgbClr val="0000FF"/>
                </a:solidFill>
                <a:latin typeface="Times New Roman" pitchFamily="18" charset="0"/>
              </a:rPr>
              <a:t>According to</a:t>
            </a:r>
            <a:r>
              <a:rPr lang="en-US" altLang="zh-CN" sz="3600" b="1">
                <a:latin typeface="Times New Roman" pitchFamily="18" charset="0"/>
              </a:rPr>
              <a:t> an ancient Chinese legend, the emperor Shen Nong discovered tea when he was boiling drinking water over an open air.</a:t>
            </a:r>
          </a:p>
          <a:p>
            <a:pPr>
              <a:lnSpc>
                <a:spcPct val="130000"/>
              </a:lnSpc>
            </a:pPr>
            <a:r>
              <a:rPr lang="en-US" altLang="zh-CN" sz="3600" b="1">
                <a:latin typeface="Times New Roman" pitchFamily="18" charset="0"/>
              </a:rPr>
              <a:t>    </a:t>
            </a:r>
            <a:r>
              <a:rPr lang="zh-CN" altLang="en-US" sz="3600" b="1">
                <a:latin typeface="Times New Roman" pitchFamily="18" charset="0"/>
              </a:rPr>
              <a:t>根据中国古代的一个传说</a:t>
            </a:r>
            <a:r>
              <a:rPr lang="en-US" altLang="zh-CN" sz="3600" b="1">
                <a:latin typeface="Times New Roman" pitchFamily="18" charset="0"/>
              </a:rPr>
              <a:t>, </a:t>
            </a:r>
            <a:r>
              <a:rPr lang="zh-CN" altLang="en-US" sz="3600" b="1">
                <a:latin typeface="Times New Roman" pitchFamily="18" charset="0"/>
              </a:rPr>
              <a:t>神农帝在户外的火上烧饮用水时发现了茶叶。</a:t>
            </a: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102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2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Text Box 2"/>
          <p:cNvSpPr txBox="1">
            <a:spLocks noChangeArrowheads="1"/>
          </p:cNvSpPr>
          <p:nvPr/>
        </p:nvSpPr>
        <p:spPr bwMode="auto">
          <a:xfrm>
            <a:off x="539750" y="404813"/>
            <a:ext cx="8280400" cy="536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b="1">
                <a:latin typeface="Times New Roman" pitchFamily="18" charset="0"/>
              </a:rPr>
              <a:t>   </a:t>
            </a:r>
            <a:r>
              <a:rPr lang="en-US" altLang="zh-CN" sz="3600" b="1">
                <a:solidFill>
                  <a:srgbClr val="0000FF"/>
                </a:solidFill>
                <a:latin typeface="Times New Roman" pitchFamily="18" charset="0"/>
              </a:rPr>
              <a:t>According to</a:t>
            </a:r>
            <a:r>
              <a:rPr lang="en-US" altLang="zh-CN" sz="3600" b="1">
                <a:latin typeface="Times New Roman" pitchFamily="18" charset="0"/>
              </a:rPr>
              <a:t> </a:t>
            </a:r>
            <a:r>
              <a:rPr lang="zh-CN" altLang="en-US" sz="3600" b="1">
                <a:latin typeface="Times New Roman" pitchFamily="18" charset="0"/>
              </a:rPr>
              <a:t>是个短语介词</a:t>
            </a:r>
            <a:r>
              <a:rPr lang="en-US" altLang="zh-CN" sz="3600" b="1">
                <a:latin typeface="Times New Roman" pitchFamily="18" charset="0"/>
              </a:rPr>
              <a:t>,</a:t>
            </a:r>
            <a:r>
              <a:rPr lang="zh-CN" altLang="en-US" sz="3600" b="1">
                <a:latin typeface="Times New Roman" pitchFamily="18" charset="0"/>
              </a:rPr>
              <a:t>意为 “根据</a:t>
            </a:r>
            <a:r>
              <a:rPr lang="en-US" altLang="zh-CN" sz="3600" b="1">
                <a:latin typeface="Times New Roman" pitchFamily="18" charset="0"/>
              </a:rPr>
              <a:t>……;</a:t>
            </a:r>
            <a:r>
              <a:rPr lang="zh-CN" altLang="en-US" sz="3600" b="1">
                <a:latin typeface="Times New Roman" pitchFamily="18" charset="0"/>
              </a:rPr>
              <a:t>依照</a:t>
            </a:r>
            <a:r>
              <a:rPr lang="en-US" altLang="zh-CN" sz="3600" b="1">
                <a:latin typeface="Times New Roman" pitchFamily="18" charset="0"/>
              </a:rPr>
              <a:t>……”</a:t>
            </a:r>
            <a:r>
              <a:rPr lang="zh-CN" altLang="en-US" sz="3600" b="1">
                <a:latin typeface="Times New Roman" pitchFamily="18" charset="0"/>
              </a:rPr>
              <a:t>后接代词</a:t>
            </a:r>
            <a:r>
              <a:rPr lang="en-US" altLang="zh-CN" sz="3600" b="1">
                <a:latin typeface="Times New Roman" pitchFamily="18" charset="0"/>
              </a:rPr>
              <a:t>,</a:t>
            </a:r>
            <a:r>
              <a:rPr lang="zh-CN" altLang="en-US" sz="3600" b="1">
                <a:latin typeface="Times New Roman" pitchFamily="18" charset="0"/>
              </a:rPr>
              <a:t>名词或由疑问词以及</a:t>
            </a:r>
            <a:r>
              <a:rPr lang="en-US" altLang="zh-CN" sz="3600" b="1">
                <a:latin typeface="Times New Roman" pitchFamily="18" charset="0"/>
              </a:rPr>
              <a:t>whether</a:t>
            </a:r>
            <a:r>
              <a:rPr lang="zh-CN" altLang="en-US" sz="3600" b="1">
                <a:latin typeface="Times New Roman" pitchFamily="18" charset="0"/>
              </a:rPr>
              <a:t>引出的名词性从句。</a:t>
            </a:r>
          </a:p>
          <a:p>
            <a:pPr>
              <a:lnSpc>
                <a:spcPct val="120000"/>
              </a:lnSpc>
            </a:pPr>
            <a:r>
              <a:rPr lang="zh-CN" altLang="en-US" sz="3600" b="1">
                <a:solidFill>
                  <a:srgbClr val="6600FF"/>
                </a:solidFill>
                <a:latin typeface="Times New Roman" pitchFamily="18" charset="0"/>
              </a:rPr>
              <a:t>   </a:t>
            </a:r>
            <a:r>
              <a:rPr lang="en-US" altLang="zh-CN" sz="3600" b="1">
                <a:solidFill>
                  <a:srgbClr val="0000FF"/>
                </a:solidFill>
                <a:latin typeface="Times New Roman" pitchFamily="18" charset="0"/>
              </a:rPr>
              <a:t>According to</a:t>
            </a:r>
            <a:r>
              <a:rPr lang="en-US" altLang="zh-CN" sz="3600" b="1">
                <a:latin typeface="Times New Roman" pitchFamily="18" charset="0"/>
              </a:rPr>
              <a:t> the radio, it will rain tomorrow.   </a:t>
            </a:r>
            <a:r>
              <a:rPr lang="zh-CN" altLang="en-US" sz="3600" b="1">
                <a:latin typeface="Times New Roman" pitchFamily="18" charset="0"/>
              </a:rPr>
              <a:t>根据收音机说</a:t>
            </a:r>
            <a:r>
              <a:rPr lang="en-US" altLang="zh-CN" sz="3600" b="1">
                <a:latin typeface="Times New Roman" pitchFamily="18" charset="0"/>
              </a:rPr>
              <a:t>,</a:t>
            </a:r>
            <a:r>
              <a:rPr lang="zh-CN" altLang="en-US" sz="3600" b="1">
                <a:latin typeface="Times New Roman" pitchFamily="18" charset="0"/>
              </a:rPr>
              <a:t>明天有雨。</a:t>
            </a:r>
          </a:p>
          <a:p>
            <a:pPr>
              <a:lnSpc>
                <a:spcPct val="120000"/>
              </a:lnSpc>
            </a:pPr>
            <a:r>
              <a:rPr lang="zh-CN" altLang="en-US" sz="3600" b="1">
                <a:latin typeface="Times New Roman" pitchFamily="18" charset="0"/>
              </a:rPr>
              <a:t>   </a:t>
            </a:r>
            <a:r>
              <a:rPr lang="en-US" altLang="zh-CN" sz="3600" b="1">
                <a:solidFill>
                  <a:srgbClr val="0000FF"/>
                </a:solidFill>
                <a:latin typeface="Times New Roman" pitchFamily="18" charset="0"/>
              </a:rPr>
              <a:t>According to</a:t>
            </a:r>
            <a:r>
              <a:rPr lang="en-US" altLang="zh-CN" sz="3600" b="1">
                <a:latin typeface="Times New Roman" pitchFamily="18" charset="0"/>
              </a:rPr>
              <a:t> what you said just now, he was right then. </a:t>
            </a:r>
          </a:p>
          <a:p>
            <a:pPr>
              <a:lnSpc>
                <a:spcPct val="120000"/>
              </a:lnSpc>
            </a:pPr>
            <a:r>
              <a:rPr lang="en-US" altLang="zh-CN" sz="3600" b="1">
                <a:latin typeface="Times New Roman" pitchFamily="18" charset="0"/>
              </a:rPr>
              <a:t>   </a:t>
            </a:r>
            <a:r>
              <a:rPr lang="zh-CN" altLang="en-US" sz="3600" b="1">
                <a:latin typeface="Times New Roman" pitchFamily="18" charset="0"/>
              </a:rPr>
              <a:t>根据你刚才说的</a:t>
            </a:r>
            <a:r>
              <a:rPr lang="en-US" altLang="zh-CN" sz="3600" b="1">
                <a:latin typeface="Times New Roman" pitchFamily="18" charset="0"/>
              </a:rPr>
              <a:t>,</a:t>
            </a:r>
            <a:r>
              <a:rPr lang="zh-CN" altLang="en-US" sz="3600" b="1">
                <a:latin typeface="Times New Roman" pitchFamily="18" charset="0"/>
              </a:rPr>
              <a:t>那么他就对了。</a:t>
            </a: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1034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1034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1034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1034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Text Box 2"/>
          <p:cNvSpPr txBox="1">
            <a:spLocks noChangeArrowheads="1"/>
          </p:cNvSpPr>
          <p:nvPr/>
        </p:nvSpPr>
        <p:spPr bwMode="auto">
          <a:xfrm>
            <a:off x="755650" y="4078288"/>
            <a:ext cx="7848600" cy="152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b="1">
                <a:solidFill>
                  <a:srgbClr val="FF6600"/>
                </a:solidFill>
                <a:latin typeface="Times New Roman" pitchFamily="18" charset="0"/>
              </a:rPr>
              <a:t>leaf </a:t>
            </a:r>
            <a:r>
              <a:rPr lang="zh-CN" altLang="en-US" sz="3600" b="1">
                <a:latin typeface="Times New Roman" pitchFamily="18" charset="0"/>
              </a:rPr>
              <a:t>的复数形式为</a:t>
            </a:r>
            <a:r>
              <a:rPr lang="en-US" altLang="zh-CN" sz="3600" b="1">
                <a:latin typeface="Times New Roman" pitchFamily="18" charset="0"/>
              </a:rPr>
              <a:t>leaves</a:t>
            </a:r>
          </a:p>
          <a:p>
            <a:pPr>
              <a:lnSpc>
                <a:spcPct val="130000"/>
              </a:lnSpc>
            </a:pPr>
            <a:r>
              <a:rPr lang="en-US" altLang="zh-CN" sz="3600" b="1">
                <a:solidFill>
                  <a:srgbClr val="FF6600"/>
                </a:solidFill>
                <a:latin typeface="Times New Roman" pitchFamily="18" charset="0"/>
              </a:rPr>
              <a:t>remain</a:t>
            </a:r>
            <a:r>
              <a:rPr lang="en-US" altLang="zh-CN" sz="3600" b="1">
                <a:latin typeface="Times New Roman" pitchFamily="18" charset="0"/>
              </a:rPr>
              <a:t> </a:t>
            </a:r>
            <a:r>
              <a:rPr lang="zh-CN" altLang="en-US" sz="3600" b="1">
                <a:latin typeface="Times New Roman" pitchFamily="18" charset="0"/>
              </a:rPr>
              <a:t>表示 “继续留在某处” </a:t>
            </a:r>
          </a:p>
        </p:txBody>
      </p:sp>
      <p:sp>
        <p:nvSpPr>
          <p:cNvPr id="104451" name="Text Box 3"/>
          <p:cNvSpPr txBox="1">
            <a:spLocks noChangeArrowheads="1"/>
          </p:cNvSpPr>
          <p:nvPr/>
        </p:nvSpPr>
        <p:spPr bwMode="auto">
          <a:xfrm>
            <a:off x="684213" y="620713"/>
            <a:ext cx="7632700" cy="3386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b="1">
                <a:latin typeface="Times New Roman" pitchFamily="18" charset="0"/>
              </a:rPr>
              <a:t>3. Some </a:t>
            </a:r>
            <a:r>
              <a:rPr lang="en-US" altLang="zh-CN" sz="3600" b="1">
                <a:solidFill>
                  <a:srgbClr val="FF6600"/>
                </a:solidFill>
                <a:latin typeface="Times New Roman" pitchFamily="18" charset="0"/>
              </a:rPr>
              <a:t>leaves</a:t>
            </a:r>
            <a:r>
              <a:rPr lang="en-US" altLang="zh-CN" sz="3600" b="1">
                <a:latin typeface="Times New Roman" pitchFamily="18" charset="0"/>
              </a:rPr>
              <a:t> from a nearby bush </a:t>
            </a:r>
            <a:r>
              <a:rPr lang="en-US" altLang="zh-CN" sz="3600" b="1">
                <a:solidFill>
                  <a:srgbClr val="FF6600"/>
                </a:solidFill>
                <a:latin typeface="Times New Roman" pitchFamily="18" charset="0"/>
              </a:rPr>
              <a:t>fell into</a:t>
            </a:r>
            <a:r>
              <a:rPr lang="en-US" altLang="zh-CN" sz="3600" b="1">
                <a:latin typeface="Times New Roman" pitchFamily="18" charset="0"/>
              </a:rPr>
              <a:t> the water and </a:t>
            </a:r>
            <a:r>
              <a:rPr lang="en-US" altLang="zh-CN" sz="3600" b="1">
                <a:solidFill>
                  <a:srgbClr val="FF6600"/>
                </a:solidFill>
                <a:latin typeface="Times New Roman" pitchFamily="18" charset="0"/>
              </a:rPr>
              <a:t>remained</a:t>
            </a:r>
            <a:r>
              <a:rPr lang="en-US" altLang="zh-CN" sz="3600" b="1">
                <a:solidFill>
                  <a:srgbClr val="FF9933"/>
                </a:solidFill>
                <a:latin typeface="Times New Roman" pitchFamily="18" charset="0"/>
              </a:rPr>
              <a:t> </a:t>
            </a:r>
            <a:r>
              <a:rPr lang="en-US" altLang="zh-CN" sz="3600" b="1">
                <a:latin typeface="Times New Roman" pitchFamily="18" charset="0"/>
              </a:rPr>
              <a:t>there for some time.</a:t>
            </a:r>
          </a:p>
          <a:p>
            <a:pPr>
              <a:lnSpc>
                <a:spcPct val="120000"/>
              </a:lnSpc>
            </a:pPr>
            <a:r>
              <a:rPr lang="en-US" altLang="zh-CN" sz="3600" b="1">
                <a:latin typeface="Times New Roman" pitchFamily="18" charset="0"/>
              </a:rPr>
              <a:t>   </a:t>
            </a:r>
            <a:r>
              <a:rPr lang="zh-CN" altLang="en-US" sz="3600" b="1">
                <a:latin typeface="Times New Roman" pitchFamily="18" charset="0"/>
              </a:rPr>
              <a:t>一些叶子从附近的灌木丛落到水里。并在水里浸泡了一段时间。</a:t>
            </a: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104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1000"/>
                                        <p:tgtEl>
                                          <p:spTgt spid="104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0" grpId="0"/>
      <p:bldP spid="104451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Text Box 1026"/>
          <p:cNvSpPr txBox="1">
            <a:spLocks noChangeArrowheads="1"/>
          </p:cNvSpPr>
          <p:nvPr/>
        </p:nvSpPr>
        <p:spPr bwMode="auto">
          <a:xfrm>
            <a:off x="684213" y="1052513"/>
            <a:ext cx="7704137" cy="3663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b="1">
                <a:latin typeface="Times New Roman" pitchFamily="18" charset="0"/>
              </a:rPr>
              <a:t>   How long will you </a:t>
            </a:r>
            <a:r>
              <a:rPr lang="en-US" altLang="zh-CN" sz="3600" b="1">
                <a:solidFill>
                  <a:srgbClr val="FF6600"/>
                </a:solidFill>
                <a:latin typeface="Times New Roman" pitchFamily="18" charset="0"/>
              </a:rPr>
              <a:t>remain</a:t>
            </a:r>
            <a:r>
              <a:rPr lang="en-US" altLang="zh-CN" sz="3600" b="1">
                <a:latin typeface="Times New Roman" pitchFamily="18" charset="0"/>
              </a:rPr>
              <a:t> here? </a:t>
            </a:r>
          </a:p>
          <a:p>
            <a:pPr>
              <a:lnSpc>
                <a:spcPct val="130000"/>
              </a:lnSpc>
            </a:pPr>
            <a:r>
              <a:rPr lang="en-US" altLang="zh-CN" sz="3600" b="1">
                <a:latin typeface="Times New Roman" pitchFamily="18" charset="0"/>
              </a:rPr>
              <a:t>   </a:t>
            </a:r>
            <a:r>
              <a:rPr lang="zh-CN" altLang="en-US" sz="3600" b="1">
                <a:latin typeface="Times New Roman" pitchFamily="18" charset="0"/>
              </a:rPr>
              <a:t>你要在此地停留多久</a:t>
            </a:r>
            <a:r>
              <a:rPr lang="en-US" altLang="zh-CN" sz="3600" b="1">
                <a:latin typeface="Times New Roman" pitchFamily="18" charset="0"/>
              </a:rPr>
              <a:t>?</a:t>
            </a:r>
          </a:p>
          <a:p>
            <a:pPr>
              <a:lnSpc>
                <a:spcPct val="130000"/>
              </a:lnSpc>
            </a:pPr>
            <a:r>
              <a:rPr lang="en-US" altLang="zh-CN" sz="3600" b="1">
                <a:solidFill>
                  <a:srgbClr val="FF6600"/>
                </a:solidFill>
                <a:latin typeface="Times New Roman" pitchFamily="18" charset="0"/>
              </a:rPr>
              <a:t>fall into  </a:t>
            </a:r>
            <a:r>
              <a:rPr lang="en-US" altLang="zh-CN" sz="3600" b="1">
                <a:latin typeface="Times New Roman" pitchFamily="18" charset="0"/>
              </a:rPr>
              <a:t> “</a:t>
            </a:r>
            <a:r>
              <a:rPr lang="zh-CN" altLang="en-US" sz="3600" b="1">
                <a:latin typeface="Times New Roman" pitchFamily="18" charset="0"/>
              </a:rPr>
              <a:t>落入</a:t>
            </a:r>
            <a:r>
              <a:rPr lang="en-US" altLang="zh-CN" sz="3600" b="1">
                <a:latin typeface="Times New Roman" pitchFamily="18" charset="0"/>
              </a:rPr>
              <a:t>, </a:t>
            </a:r>
            <a:r>
              <a:rPr lang="zh-CN" altLang="en-US" sz="3600" b="1">
                <a:latin typeface="Times New Roman" pitchFamily="18" charset="0"/>
              </a:rPr>
              <a:t>陷入”</a:t>
            </a:r>
          </a:p>
          <a:p>
            <a:pPr>
              <a:lnSpc>
                <a:spcPct val="130000"/>
              </a:lnSpc>
            </a:pPr>
            <a:r>
              <a:rPr lang="zh-CN" altLang="en-US" sz="3600" b="1">
                <a:latin typeface="Times New Roman" pitchFamily="18" charset="0"/>
              </a:rPr>
              <a:t>   </a:t>
            </a:r>
            <a:r>
              <a:rPr lang="en-US" altLang="zh-CN" sz="3600" b="1">
                <a:latin typeface="Times New Roman" pitchFamily="18" charset="0"/>
              </a:rPr>
              <a:t>He was drunk and </a:t>
            </a:r>
            <a:r>
              <a:rPr lang="en-US" altLang="zh-CN" sz="3600" b="1">
                <a:solidFill>
                  <a:srgbClr val="FF6600"/>
                </a:solidFill>
                <a:latin typeface="Times New Roman" pitchFamily="18" charset="0"/>
              </a:rPr>
              <a:t>fell into</a:t>
            </a:r>
            <a:r>
              <a:rPr lang="en-US" altLang="zh-CN" sz="3600" b="1">
                <a:latin typeface="Times New Roman" pitchFamily="18" charset="0"/>
              </a:rPr>
              <a:t> the water.   </a:t>
            </a:r>
          </a:p>
          <a:p>
            <a:pPr>
              <a:lnSpc>
                <a:spcPct val="130000"/>
              </a:lnSpc>
            </a:pPr>
            <a:r>
              <a:rPr lang="en-US" altLang="zh-CN" sz="3600" b="1">
                <a:latin typeface="Times New Roman" pitchFamily="18" charset="0"/>
              </a:rPr>
              <a:t>   </a:t>
            </a:r>
            <a:r>
              <a:rPr lang="zh-CN" altLang="en-US" sz="3600" b="1">
                <a:latin typeface="Times New Roman" pitchFamily="18" charset="0"/>
              </a:rPr>
              <a:t>他酒醉跌落水中。</a:t>
            </a:r>
            <a:endParaRPr lang="zh-CN" altLang="en-US" sz="3600">
              <a:latin typeface="Times New Roman" pitchFamily="18" charset="0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054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1054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1000"/>
                                        <p:tgtEl>
                                          <p:spTgt spid="1054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1054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1054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765175"/>
            <a:ext cx="8229600" cy="2303463"/>
          </a:xfrm>
          <a:effectLst>
            <a:outerShdw dist="35921" dir="2700000" algn="ctr" rotWithShape="0">
              <a:schemeClr val="bg1"/>
            </a:outerShdw>
          </a:effectLst>
        </p:spPr>
        <p:txBody>
          <a:bodyPr/>
          <a:lstStyle/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solidFill>
                  <a:srgbClr val="006600"/>
                </a:solidFill>
                <a:latin typeface="Times New Roman" pitchFamily="18" charset="0"/>
              </a:rPr>
              <a:t>C</a:t>
            </a:r>
            <a:r>
              <a:rPr lang="en-US" altLang="zh-CN" sz="3600" b="1">
                <a:latin typeface="Times New Roman" pitchFamily="18" charset="0"/>
              </a:rPr>
              <a:t>: I don’t think so. I think it was 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latin typeface="Times New Roman" pitchFamily="18" charset="0"/>
              </a:rPr>
              <a:t>     invented in 1873, so it was invented 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latin typeface="Times New Roman" pitchFamily="18" charset="0"/>
              </a:rPr>
              <a:t>     before the telephone.</a:t>
            </a: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466725" y="2852738"/>
            <a:ext cx="8353425" cy="22352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D</a:t>
            </a:r>
            <a:r>
              <a:rPr lang="en-US" altLang="zh-CN" sz="3600" b="1">
                <a:latin typeface="Times New Roman" pitchFamily="18" charset="0"/>
              </a:rPr>
              <a:t>: I don’t agree. I think it was invented </a:t>
            </a:r>
          </a:p>
          <a:p>
            <a:pPr>
              <a:lnSpc>
                <a:spcPct val="130000"/>
              </a:lnSpc>
            </a:pPr>
            <a:r>
              <a:rPr lang="en-US" altLang="zh-CN" sz="3600" b="1">
                <a:latin typeface="Times New Roman" pitchFamily="18" charset="0"/>
              </a:rPr>
              <a:t>     in 1885 and it was invented after the </a:t>
            </a:r>
          </a:p>
          <a:p>
            <a:pPr>
              <a:lnSpc>
                <a:spcPct val="130000"/>
              </a:lnSpc>
            </a:pPr>
            <a:r>
              <a:rPr lang="en-US" altLang="zh-CN" sz="3600" b="1">
                <a:latin typeface="Times New Roman" pitchFamily="18" charset="0"/>
              </a:rPr>
              <a:t>     telephone.</a:t>
            </a: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96" name="AutoShape 28"/>
          <p:cNvSpPr>
            <a:spLocks noChangeArrowheads="1"/>
          </p:cNvSpPr>
          <p:nvPr/>
        </p:nvSpPr>
        <p:spPr bwMode="auto">
          <a:xfrm>
            <a:off x="468313" y="331788"/>
            <a:ext cx="4824412" cy="649287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76200" cmpd="tri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260350"/>
            <a:ext cx="4548187" cy="792163"/>
          </a:xfrm>
          <a:effectLst>
            <a:outerShdw dist="35921" dir="2700000" algn="ctr" rotWithShape="0">
              <a:schemeClr val="bg1"/>
            </a:outerShdw>
          </a:effectLst>
        </p:spPr>
        <p:txBody>
          <a:bodyPr/>
          <a:lstStyle/>
          <a:p>
            <a:pPr algn="l"/>
            <a:r>
              <a:rPr lang="en-US" altLang="zh-CN" b="1">
                <a:solidFill>
                  <a:srgbClr val="FF0000"/>
                </a:solidFill>
              </a:rPr>
              <a:t>Writing (3b: P72)</a:t>
            </a:r>
          </a:p>
        </p:txBody>
      </p:sp>
      <p:pic>
        <p:nvPicPr>
          <p:cNvPr id="58379" name="Picture 11" descr="20050628165135481"/>
          <p:cNvPicPr>
            <a:picLocks noChangeAspect="1" noChangeArrowheads="1"/>
          </p:cNvPicPr>
          <p:nvPr>
            <p:ph sz="half" idx="1"/>
          </p:nvPr>
        </p:nvPicPr>
        <p:blipFill>
          <a:blip r:embed="rId3">
            <a:lum bright="6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71550" y="1628775"/>
            <a:ext cx="3363913" cy="4105275"/>
          </a:xfrm>
          <a:ln w="76200" cmpd="tri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8393" name="Picture 25" descr="W020050628526083897069"/>
          <p:cNvPicPr>
            <a:picLocks noChangeAspect="1" noChangeArrowheads="1"/>
          </p:cNvPicPr>
          <p:nvPr>
            <p:ph sz="quarter" idx="3"/>
          </p:nvPr>
        </p:nvPicPr>
        <p:blipFill>
          <a:blip r:embed="rId4">
            <a:lum bright="12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32363" y="1628775"/>
            <a:ext cx="3311525" cy="4105275"/>
          </a:xfrm>
          <a:ln w="76200" cmpd="tri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8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83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83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8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8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8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83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83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8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8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8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96" grpId="0" animBg="1"/>
      <p:bldP spid="58370" grpId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8" name="Rectangle 1030"/>
          <p:cNvSpPr>
            <a:spLocks noChangeArrowheads="1"/>
          </p:cNvSpPr>
          <p:nvPr/>
        </p:nvSpPr>
        <p:spPr bwMode="auto">
          <a:xfrm>
            <a:off x="827088" y="692150"/>
            <a:ext cx="3673475" cy="649288"/>
          </a:xfrm>
          <a:prstGeom prst="rect">
            <a:avLst/>
          </a:prstGeom>
          <a:solidFill>
            <a:schemeClr val="bg1"/>
          </a:solidFill>
          <a:ln w="76200" cmpd="tri">
            <a:solidFill>
              <a:srgbClr val="FF66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4996" name="Rectangle 1028"/>
          <p:cNvSpPr>
            <a:spLocks noChangeArrowheads="1"/>
          </p:cNvSpPr>
          <p:nvPr/>
        </p:nvSpPr>
        <p:spPr bwMode="auto">
          <a:xfrm>
            <a:off x="828675" y="549275"/>
            <a:ext cx="3598863" cy="9350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130000"/>
              </a:lnSpc>
            </a:pP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A sample version</a:t>
            </a:r>
          </a:p>
        </p:txBody>
      </p:sp>
      <p:sp>
        <p:nvSpPr>
          <p:cNvPr id="84997" name="Text Box 1029"/>
          <p:cNvSpPr txBox="1">
            <a:spLocks noChangeArrowheads="1"/>
          </p:cNvSpPr>
          <p:nvPr/>
        </p:nvSpPr>
        <p:spPr bwMode="auto">
          <a:xfrm>
            <a:off x="973138" y="1565275"/>
            <a:ext cx="7702550" cy="366395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b="1">
                <a:solidFill>
                  <a:srgbClr val="0000FF"/>
                </a:solidFill>
                <a:latin typeface="Times New Roman" pitchFamily="18" charset="0"/>
              </a:rPr>
              <a:t>       From pie plate to flying disk</a:t>
            </a:r>
          </a:p>
          <a:p>
            <a:pPr>
              <a:lnSpc>
                <a:spcPct val="130000"/>
              </a:lnSpc>
            </a:pPr>
            <a:r>
              <a:rPr lang="en-US" altLang="zh-CN" sz="3600" b="1">
                <a:solidFill>
                  <a:srgbClr val="0000FF"/>
                </a:solidFill>
                <a:latin typeface="Times New Roman" pitchFamily="18" charset="0"/>
              </a:rPr>
              <a:t>    The flying disk was invented by college students. Flying disk is a metal pie plate. In the 1950s, several college students ate pies made by a bakery </a:t>
            </a: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49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49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49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49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1000"/>
                                        <p:tgtEl>
                                          <p:spTgt spid="84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8" grpId="0" animBg="1"/>
      <p:bldP spid="84997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981075"/>
            <a:ext cx="8229600" cy="3960813"/>
          </a:xfrm>
          <a:effectLst>
            <a:outerShdw dist="35921" dir="2700000" algn="ctr" rotWithShape="0">
              <a:schemeClr val="bg1"/>
            </a:outerShdw>
          </a:effectLst>
        </p:spPr>
        <p:txBody>
          <a:bodyPr/>
          <a:lstStyle/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solidFill>
                  <a:srgbClr val="0000FF"/>
                </a:solidFill>
                <a:latin typeface="Times New Roman" pitchFamily="18" charset="0"/>
              </a:rPr>
              <a:t>   in Bridgeport, Connecticut. They found it interesting to throw the pie plates with each other. Then it became a game. Today, there are flying disk clubs, magazines and even a festival.    </a:t>
            </a: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5" grpId="0" build="p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4" name="AutoShape 8"/>
          <p:cNvSpPr>
            <a:spLocks noChangeArrowheads="1"/>
          </p:cNvSpPr>
          <p:nvPr/>
        </p:nvSpPr>
        <p:spPr bwMode="auto">
          <a:xfrm>
            <a:off x="468313" y="476250"/>
            <a:ext cx="4895850" cy="792163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76200" cmpd="tri">
            <a:solidFill>
              <a:srgbClr val="6600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>
              <a:solidFill>
                <a:srgbClr val="6600FF"/>
              </a:solidFill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39750" y="476250"/>
            <a:ext cx="4824413" cy="720725"/>
          </a:xfrm>
          <a:effectLst>
            <a:outerShdw dist="35921" dir="2700000" algn="ctr" rotWithShape="0">
              <a:schemeClr val="bg1"/>
            </a:outerShdw>
          </a:effectLst>
        </p:spPr>
        <p:txBody>
          <a:bodyPr/>
          <a:lstStyle/>
          <a:p>
            <a:pPr>
              <a:buFontTx/>
              <a:buNone/>
            </a:pPr>
            <a:r>
              <a:rPr lang="en-US" altLang="zh-CN" sz="4400" b="1">
                <a:solidFill>
                  <a:srgbClr val="FF0000"/>
                </a:solidFill>
                <a:latin typeface="Times New Roman" pitchFamily="18" charset="0"/>
              </a:rPr>
              <a:t>Self Check  (2:P73) </a:t>
            </a:r>
          </a:p>
        </p:txBody>
      </p:sp>
      <p:sp>
        <p:nvSpPr>
          <p:cNvPr id="60420" name="Rectangle 4"/>
          <p:cNvSpPr>
            <a:spLocks noChangeArrowheads="1"/>
          </p:cNvSpPr>
          <p:nvPr/>
        </p:nvSpPr>
        <p:spPr bwMode="auto">
          <a:xfrm>
            <a:off x="684213" y="4652963"/>
            <a:ext cx="7704137" cy="14097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b="1">
                <a:solidFill>
                  <a:srgbClr val="0000FF"/>
                </a:solidFill>
                <a:latin typeface="Times New Roman" pitchFamily="18" charset="0"/>
              </a:rPr>
              <a:t>   The abacus was invented in the sixth century by Chinese people. </a:t>
            </a:r>
          </a:p>
        </p:txBody>
      </p:sp>
      <p:pic>
        <p:nvPicPr>
          <p:cNvPr id="60421" name="Picture 5" descr="u=216228374,2800959488&amp;gp=1"/>
          <p:cNvPicPr>
            <a:picLocks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3" t="7704" r="1398" b="10999"/>
          <a:stretch>
            <a:fillRect/>
          </a:stretch>
        </p:blipFill>
        <p:spPr>
          <a:xfrm>
            <a:off x="2124075" y="1773238"/>
            <a:ext cx="4824413" cy="2663825"/>
          </a:xfrm>
          <a:ln w="76200" cmpd="tri">
            <a:solidFill>
              <a:srgbClr val="FF99C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04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04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1000"/>
                                        <p:tgtEl>
                                          <p:spTgt spid="60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60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4" grpId="0" animBg="1"/>
      <p:bldP spid="60419" grpId="0" build="p"/>
      <p:bldP spid="60420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8" name="Picture 4" descr="u=3418297991,1079290351&amp;gp=2"/>
          <p:cNvPicPr>
            <a:picLocks noChangeAspect="1" noChangeArrowheads="1"/>
          </p:cNvPicPr>
          <p:nvPr>
            <p:ph/>
          </p:nvPr>
        </p:nvPicPr>
        <p:blipFill>
          <a:blip r:embed="rId3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051050" y="549275"/>
            <a:ext cx="4897438" cy="3675063"/>
          </a:xfrm>
          <a:ln w="76200" cmpd="tri">
            <a:solidFill>
              <a:srgbClr val="FF99C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2470" name="Rectangle 6"/>
          <p:cNvSpPr>
            <a:spLocks noChangeArrowheads="1"/>
          </p:cNvSpPr>
          <p:nvPr/>
        </p:nvSpPr>
        <p:spPr bwMode="auto">
          <a:xfrm>
            <a:off x="468313" y="4437063"/>
            <a:ext cx="8351837" cy="14097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b="1">
                <a:solidFill>
                  <a:srgbClr val="0000FF"/>
                </a:solidFill>
                <a:latin typeface="Times New Roman" pitchFamily="18" charset="0"/>
              </a:rPr>
              <a:t>   The umbrella was invented about 4000 years ago in Assyria, China and Egypt. 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62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62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70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6" name="Picture 4" descr="u=1107326628,386552949&amp;gp=2"/>
          <p:cNvPicPr>
            <a:picLocks noChangeAspect="1" noChangeArrowheads="1"/>
          </p:cNvPicPr>
          <p:nvPr>
            <p:ph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95513" y="1052513"/>
            <a:ext cx="4537075" cy="3113087"/>
          </a:xfrm>
          <a:ln w="76200" cmpd="tri">
            <a:solidFill>
              <a:srgbClr val="FF99C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4518" name="Rectangle 6"/>
          <p:cNvSpPr>
            <a:spLocks noChangeArrowheads="1"/>
          </p:cNvSpPr>
          <p:nvPr/>
        </p:nvSpPr>
        <p:spPr bwMode="auto">
          <a:xfrm>
            <a:off x="755650" y="4508500"/>
            <a:ext cx="7523163" cy="14097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114300">
              <a:lnSpc>
                <a:spcPct val="120000"/>
              </a:lnSpc>
            </a:pPr>
            <a:r>
              <a:rPr lang="en-US" altLang="zh-CN" sz="3600" b="1">
                <a:solidFill>
                  <a:srgbClr val="0000FF"/>
                </a:solidFill>
                <a:latin typeface="Times New Roman" pitchFamily="18" charset="0"/>
              </a:rPr>
              <a:t>    In Italy in 1854 , Ignatio Porro invented the binoculars. 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64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64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8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4" name="Picture 4" descr="u=3227282067,1166644587&amp;gp=0"/>
          <p:cNvPicPr>
            <a:picLocks noChangeAspect="1" noChangeArrowheads="1"/>
          </p:cNvPicPr>
          <p:nvPr>
            <p:ph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484438" y="528638"/>
            <a:ext cx="4103687" cy="3548062"/>
          </a:xfrm>
          <a:ln w="76200" cmpd="tri">
            <a:solidFill>
              <a:srgbClr val="FF99C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6566" name="Rectangle 6"/>
          <p:cNvSpPr>
            <a:spLocks noChangeArrowheads="1"/>
          </p:cNvSpPr>
          <p:nvPr/>
        </p:nvSpPr>
        <p:spPr bwMode="auto">
          <a:xfrm>
            <a:off x="755650" y="4149725"/>
            <a:ext cx="7993063" cy="206851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b="1">
                <a:solidFill>
                  <a:srgbClr val="0000FF"/>
                </a:solidFill>
                <a:latin typeface="Times New Roman" pitchFamily="18" charset="0"/>
              </a:rPr>
              <a:t>    The Camera was invented by Joseph Nicephore Niepce in 1827 who took the first picture.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66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66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6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2" name="Picture 4" descr="u=3665650260,854799587&amp;gp=2"/>
          <p:cNvPicPr>
            <a:picLocks noChangeAspect="1" noChangeArrowheads="1"/>
          </p:cNvPicPr>
          <p:nvPr>
            <p:ph/>
          </p:nvPr>
        </p:nvPicPr>
        <p:blipFill>
          <a:blip r:embed="rId3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63713" y="908050"/>
            <a:ext cx="5400675" cy="3263900"/>
          </a:xfrm>
          <a:ln w="76200" cmpd="tri">
            <a:solidFill>
              <a:srgbClr val="FF99C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8614" name="Rectangle 6"/>
          <p:cNvSpPr>
            <a:spLocks noChangeArrowheads="1"/>
          </p:cNvSpPr>
          <p:nvPr/>
        </p:nvSpPr>
        <p:spPr bwMode="auto">
          <a:xfrm>
            <a:off x="900113" y="4581525"/>
            <a:ext cx="7632700" cy="14097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b="1">
                <a:solidFill>
                  <a:srgbClr val="0000FF"/>
                </a:solidFill>
                <a:latin typeface="Times New Roman" pitchFamily="18" charset="0"/>
              </a:rPr>
              <a:t>    The bicycle was invented in the 1880s in England. 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68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68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4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AutoShape 2"/>
          <p:cNvSpPr>
            <a:spLocks noChangeArrowheads="1"/>
          </p:cNvSpPr>
          <p:nvPr/>
        </p:nvSpPr>
        <p:spPr bwMode="auto">
          <a:xfrm>
            <a:off x="1187450" y="549275"/>
            <a:ext cx="5976938" cy="3167063"/>
          </a:xfrm>
          <a:prstGeom prst="cloudCallout">
            <a:avLst>
              <a:gd name="adj1" fmla="val 26495"/>
              <a:gd name="adj2" fmla="val 60977"/>
            </a:avLst>
          </a:prstGeom>
          <a:solidFill>
            <a:srgbClr val="FFFFFF"/>
          </a:solidFill>
          <a:ln w="76200">
            <a:solidFill>
              <a:srgbClr val="FF9933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zh-CN" altLang="zh-CN" sz="3600" b="1">
              <a:solidFill>
                <a:srgbClr val="9933FF"/>
              </a:solidFill>
              <a:latin typeface="Times New Roman" pitchFamily="18" charset="0"/>
            </a:endParaRPr>
          </a:p>
        </p:txBody>
      </p:sp>
      <p:sp>
        <p:nvSpPr>
          <p:cNvPr id="107523" name="Text Box 3"/>
          <p:cNvSpPr txBox="1">
            <a:spLocks noChangeArrowheads="1"/>
          </p:cNvSpPr>
          <p:nvPr/>
        </p:nvSpPr>
        <p:spPr bwMode="auto">
          <a:xfrm>
            <a:off x="1835150" y="1052513"/>
            <a:ext cx="4681538" cy="176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5500" b="1">
                <a:solidFill>
                  <a:srgbClr val="FF0000"/>
                </a:solidFill>
                <a:latin typeface="Comic Sans MS" pitchFamily="66" charset="0"/>
              </a:rPr>
              <a:t>Thank you for listening!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75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07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2" grpId="0" animBg="1"/>
      <p:bldP spid="1075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72" name="AutoShape 12"/>
          <p:cNvSpPr>
            <a:spLocks noChangeArrowheads="1"/>
          </p:cNvSpPr>
          <p:nvPr/>
        </p:nvSpPr>
        <p:spPr bwMode="auto">
          <a:xfrm>
            <a:off x="468313" y="333375"/>
            <a:ext cx="5256212" cy="79216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28638" y="404813"/>
            <a:ext cx="5122862" cy="649287"/>
          </a:xfrm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altLang="zh-CN" sz="4000" b="1">
                <a:solidFill>
                  <a:srgbClr val="0066FF"/>
                </a:solidFill>
                <a:latin typeface="Times New Roman" pitchFamily="18" charset="0"/>
              </a:rPr>
              <a:t>Listening (2a, 2b: P69)</a:t>
            </a:r>
          </a:p>
        </p:txBody>
      </p:sp>
      <p:pic>
        <p:nvPicPr>
          <p:cNvPr id="15366" name="Picture 6" descr="7"/>
          <p:cNvPicPr>
            <a:picLocks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8313" y="1557338"/>
            <a:ext cx="8243887" cy="43434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5369" name="Text Box 9"/>
          <p:cNvSpPr txBox="1">
            <a:spLocks noChangeArrowheads="1"/>
          </p:cNvSpPr>
          <p:nvPr/>
        </p:nvSpPr>
        <p:spPr bwMode="auto">
          <a:xfrm>
            <a:off x="2195513" y="4724400"/>
            <a:ext cx="50323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Times New Roman" pitchFamily="18" charset="0"/>
              </a:rPr>
              <a:t>3</a:t>
            </a:r>
          </a:p>
        </p:txBody>
      </p:sp>
      <p:sp>
        <p:nvSpPr>
          <p:cNvPr id="15370" name="Text Box 10"/>
          <p:cNvSpPr txBox="1">
            <a:spLocks noChangeArrowheads="1"/>
          </p:cNvSpPr>
          <p:nvPr/>
        </p:nvSpPr>
        <p:spPr bwMode="auto">
          <a:xfrm>
            <a:off x="4213225" y="4724400"/>
            <a:ext cx="50323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Times New Roman" pitchFamily="18" charset="0"/>
              </a:rPr>
              <a:t>1</a:t>
            </a:r>
          </a:p>
        </p:txBody>
      </p:sp>
      <p:sp>
        <p:nvSpPr>
          <p:cNvPr id="15371" name="Text Box 11"/>
          <p:cNvSpPr txBox="1">
            <a:spLocks noChangeArrowheads="1"/>
          </p:cNvSpPr>
          <p:nvPr/>
        </p:nvSpPr>
        <p:spPr bwMode="auto">
          <a:xfrm>
            <a:off x="6372225" y="4724400"/>
            <a:ext cx="4318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Times New Roman" pitchFamily="18" charset="0"/>
              </a:rPr>
              <a:t>2</a:t>
            </a:r>
          </a:p>
        </p:txBody>
      </p:sp>
      <p:pic>
        <p:nvPicPr>
          <p:cNvPr id="15373" name="Picture 13" descr="la8">
            <a:hlinkClick r:id="rId4" action="ppaction://hlinkfile"/>
          </p:cNvPr>
          <p:cNvPicPr>
            <a:picLocks noChangeAspect="1" noChangeArrowheads="1"/>
          </p:cNvPicPr>
          <p:nvPr>
            <p:ph sz="quarter" idx="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59575" y="188913"/>
            <a:ext cx="908050" cy="1152525"/>
          </a:xfrm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1" dur="1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2" grpId="0" animBg="1"/>
      <p:bldP spid="15363" grpId="0" uiExpand="1" build="p"/>
      <p:bldP spid="15369" grpId="0"/>
      <p:bldP spid="15370" grpId="0"/>
      <p:bldP spid="1537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07988" y="4724400"/>
            <a:ext cx="7907337" cy="1296988"/>
          </a:xfrm>
          <a:effectLst>
            <a:outerShdw dist="35921" dir="2700000" algn="ctr" rotWithShape="0">
              <a:schemeClr val="bg1"/>
            </a:outerShdw>
          </a:effectLst>
        </p:spPr>
        <p:txBody>
          <a:bodyPr/>
          <a:lstStyle/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latin typeface="Times New Roman" pitchFamily="18" charset="0"/>
              </a:rPr>
              <a:t>                        scooping really cold </a:t>
            </a:r>
          </a:p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latin typeface="Times New Roman" pitchFamily="18" charset="0"/>
              </a:rPr>
              <a:t>ice cream</a:t>
            </a:r>
          </a:p>
        </p:txBody>
      </p:sp>
      <p:sp>
        <p:nvSpPr>
          <p:cNvPr id="16393" name="Line 9"/>
          <p:cNvSpPr>
            <a:spLocks noChangeShapeType="1"/>
          </p:cNvSpPr>
          <p:nvPr/>
        </p:nvSpPr>
        <p:spPr bwMode="auto">
          <a:xfrm>
            <a:off x="6213475" y="1228725"/>
            <a:ext cx="752475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8" name="Line 14"/>
          <p:cNvSpPr>
            <a:spLocks noChangeShapeType="1"/>
          </p:cNvSpPr>
          <p:nvPr/>
        </p:nvSpPr>
        <p:spPr bwMode="auto">
          <a:xfrm>
            <a:off x="5535613" y="4581525"/>
            <a:ext cx="752475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00" name="Rectangle 16"/>
          <p:cNvSpPr>
            <a:spLocks noChangeArrowheads="1"/>
          </p:cNvSpPr>
          <p:nvPr/>
        </p:nvSpPr>
        <p:spPr bwMode="auto">
          <a:xfrm>
            <a:off x="827088" y="765175"/>
            <a:ext cx="5429250" cy="75088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b="1">
                <a:latin typeface="Times New Roman" pitchFamily="18" charset="0"/>
              </a:rPr>
              <a:t>shoes with adjustable heels</a:t>
            </a:r>
          </a:p>
        </p:txBody>
      </p:sp>
      <p:sp>
        <p:nvSpPr>
          <p:cNvPr id="16401" name="Rectangle 17"/>
          <p:cNvSpPr>
            <a:spLocks noChangeArrowheads="1"/>
          </p:cNvSpPr>
          <p:nvPr/>
        </p:nvSpPr>
        <p:spPr bwMode="auto">
          <a:xfrm>
            <a:off x="395288" y="782638"/>
            <a:ext cx="8064500" cy="14097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b="1">
                <a:latin typeface="Times New Roman" pitchFamily="18" charset="0"/>
              </a:rPr>
              <a:t>                                                          Jayce Coziar and Jamie Ellsworth</a:t>
            </a:r>
          </a:p>
        </p:txBody>
      </p:sp>
      <p:sp>
        <p:nvSpPr>
          <p:cNvPr id="16402" name="Line 18"/>
          <p:cNvSpPr>
            <a:spLocks noChangeShapeType="1"/>
          </p:cNvSpPr>
          <p:nvPr/>
        </p:nvSpPr>
        <p:spPr bwMode="auto">
          <a:xfrm>
            <a:off x="6084888" y="1862138"/>
            <a:ext cx="752475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03" name="Rectangle 19"/>
          <p:cNvSpPr>
            <a:spLocks noChangeArrowheads="1"/>
          </p:cNvSpPr>
          <p:nvPr/>
        </p:nvSpPr>
        <p:spPr bwMode="auto">
          <a:xfrm>
            <a:off x="431800" y="1416050"/>
            <a:ext cx="8604250" cy="14097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b="1">
                <a:latin typeface="Times New Roman" pitchFamily="18" charset="0"/>
              </a:rPr>
              <a:t>                                                        changing the style of the shoes</a:t>
            </a:r>
          </a:p>
        </p:txBody>
      </p:sp>
      <p:sp>
        <p:nvSpPr>
          <p:cNvPr id="16404" name="Rectangle 20"/>
          <p:cNvSpPr>
            <a:spLocks noChangeArrowheads="1"/>
          </p:cNvSpPr>
          <p:nvPr/>
        </p:nvSpPr>
        <p:spPr bwMode="auto">
          <a:xfrm>
            <a:off x="755650" y="2767013"/>
            <a:ext cx="5162550" cy="75088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/>
              <a:t> </a:t>
            </a:r>
            <a:r>
              <a:rPr lang="en-US" altLang="zh-CN" sz="3600" b="1">
                <a:latin typeface="Times New Roman" pitchFamily="18" charset="0"/>
              </a:rPr>
              <a:t>battery-operated snakers</a:t>
            </a:r>
          </a:p>
        </p:txBody>
      </p:sp>
      <p:sp>
        <p:nvSpPr>
          <p:cNvPr id="16407" name="Line 23"/>
          <p:cNvSpPr>
            <a:spLocks noChangeShapeType="1"/>
          </p:cNvSpPr>
          <p:nvPr/>
        </p:nvSpPr>
        <p:spPr bwMode="auto">
          <a:xfrm>
            <a:off x="6011863" y="3230563"/>
            <a:ext cx="752475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08" name="Rectangle 24"/>
          <p:cNvSpPr>
            <a:spLocks noChangeArrowheads="1"/>
          </p:cNvSpPr>
          <p:nvPr/>
        </p:nvSpPr>
        <p:spPr bwMode="auto">
          <a:xfrm>
            <a:off x="395288" y="2754313"/>
            <a:ext cx="7920037" cy="14097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b="1">
                <a:latin typeface="Times New Roman" pitchFamily="18" charset="0"/>
              </a:rPr>
              <a:t>                                                         Julie Thompson</a:t>
            </a:r>
          </a:p>
        </p:txBody>
      </p:sp>
      <p:sp>
        <p:nvSpPr>
          <p:cNvPr id="16409" name="Line 25"/>
          <p:cNvSpPr>
            <a:spLocks noChangeShapeType="1"/>
          </p:cNvSpPr>
          <p:nvPr/>
        </p:nvSpPr>
        <p:spPr bwMode="auto">
          <a:xfrm>
            <a:off x="2771775" y="3878263"/>
            <a:ext cx="752475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10" name="Rectangle 26"/>
          <p:cNvSpPr>
            <a:spLocks noChangeArrowheads="1"/>
          </p:cNvSpPr>
          <p:nvPr/>
        </p:nvSpPr>
        <p:spPr bwMode="auto">
          <a:xfrm>
            <a:off x="3549650" y="3416300"/>
            <a:ext cx="3651250" cy="75088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b="1">
                <a:latin typeface="Times New Roman" pitchFamily="18" charset="0"/>
              </a:rPr>
              <a:t>seeing in the dark</a:t>
            </a:r>
          </a:p>
        </p:txBody>
      </p:sp>
      <p:sp>
        <p:nvSpPr>
          <p:cNvPr id="16411" name="Rectangle 27"/>
          <p:cNvSpPr>
            <a:spLocks noChangeArrowheads="1"/>
          </p:cNvSpPr>
          <p:nvPr/>
        </p:nvSpPr>
        <p:spPr bwMode="auto">
          <a:xfrm>
            <a:off x="725488" y="4064000"/>
            <a:ext cx="4781550" cy="75088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b="1">
                <a:latin typeface="Times New Roman" pitchFamily="18" charset="0"/>
              </a:rPr>
              <a:t> heated ice cream scoop</a:t>
            </a:r>
          </a:p>
        </p:txBody>
      </p:sp>
      <p:sp>
        <p:nvSpPr>
          <p:cNvPr id="16412" name="Rectangle 28"/>
          <p:cNvSpPr>
            <a:spLocks noChangeArrowheads="1"/>
          </p:cNvSpPr>
          <p:nvPr/>
        </p:nvSpPr>
        <p:spPr bwMode="auto">
          <a:xfrm>
            <a:off x="395288" y="4725988"/>
            <a:ext cx="1944687" cy="75088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b="1">
                <a:latin typeface="Times New Roman" pitchFamily="18" charset="0"/>
              </a:rPr>
              <a:t>Lanmon</a:t>
            </a:r>
          </a:p>
        </p:txBody>
      </p:sp>
      <p:sp>
        <p:nvSpPr>
          <p:cNvPr id="16413" name="Line 29"/>
          <p:cNvSpPr>
            <a:spLocks noChangeShapeType="1"/>
          </p:cNvSpPr>
          <p:nvPr/>
        </p:nvSpPr>
        <p:spPr bwMode="auto">
          <a:xfrm>
            <a:off x="2338388" y="5230813"/>
            <a:ext cx="752475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14" name="Rectangle 30"/>
          <p:cNvSpPr>
            <a:spLocks noChangeArrowheads="1"/>
          </p:cNvSpPr>
          <p:nvPr/>
        </p:nvSpPr>
        <p:spPr bwMode="auto">
          <a:xfrm>
            <a:off x="6372225" y="4076700"/>
            <a:ext cx="1708150" cy="75088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b="1">
                <a:latin typeface="Times New Roman" pitchFamily="18" charset="0"/>
              </a:rPr>
              <a:t>Chelsea</a:t>
            </a:r>
          </a:p>
        </p:txBody>
      </p:sp>
      <p:pic>
        <p:nvPicPr>
          <p:cNvPr id="16415" name="Picture 31" descr="la8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1475" y="144463"/>
            <a:ext cx="828675" cy="1052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16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6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16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6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1000"/>
                                        <p:tgtEl>
                                          <p:spTgt spid="16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500"/>
                                        <p:tgtEl>
                                          <p:spTgt spid="16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6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2" dur="500"/>
                                        <p:tgtEl>
                                          <p:spTgt spid="16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16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6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7" dur="5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16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5" dur="500"/>
                                        <p:tgtEl>
                                          <p:spTgt spid="16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0" dur="500"/>
                                        <p:tgtEl>
                                          <p:spTgt spid="16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5" dur="50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8" dur="500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uiExpand="1" build="p"/>
      <p:bldP spid="16393" grpId="0" animBg="1"/>
      <p:bldP spid="16398" grpId="0" animBg="1"/>
      <p:bldP spid="16400" grpId="0"/>
      <p:bldP spid="16401" grpId="0"/>
      <p:bldP spid="16402" grpId="0" animBg="1"/>
      <p:bldP spid="16403" grpId="0"/>
      <p:bldP spid="16404" grpId="0"/>
      <p:bldP spid="16407" grpId="0" animBg="1"/>
      <p:bldP spid="16408" grpId="0"/>
      <p:bldP spid="16409" grpId="0" animBg="1"/>
      <p:bldP spid="16410" grpId="0"/>
      <p:bldP spid="16411" grpId="0"/>
      <p:bldP spid="16412" grpId="0"/>
      <p:bldP spid="16413" grpId="0" animBg="1"/>
      <p:bldP spid="164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755650" y="692150"/>
            <a:ext cx="6192838" cy="855663"/>
          </a:xfrm>
          <a:solidFill>
            <a:srgbClr val="FFFF00"/>
          </a:solidFill>
          <a:effectLst>
            <a:outerShdw dist="35921" dir="2700000" algn="ctr" rotWithShape="0">
              <a:schemeClr val="bg1"/>
            </a:outerShdw>
          </a:effectLst>
        </p:spPr>
        <p:txBody>
          <a:bodyPr/>
          <a:lstStyle/>
          <a:p>
            <a:pPr algn="l"/>
            <a:r>
              <a:rPr lang="en-US" altLang="zh-CN" sz="4800" b="1">
                <a:solidFill>
                  <a:srgbClr val="0000FF"/>
                </a:solidFill>
                <a:latin typeface="Times New Roman" pitchFamily="18" charset="0"/>
              </a:rPr>
              <a:t>Oral Practice (2c: P69)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1700213"/>
            <a:ext cx="7704137" cy="3816350"/>
          </a:xfrm>
          <a:effectLst>
            <a:outerShdw dist="35921" dir="2700000" algn="ctr" rotWithShape="0">
              <a:schemeClr val="bg1"/>
            </a:outerShdw>
          </a:effectLst>
        </p:spPr>
        <p:txBody>
          <a:bodyPr/>
          <a:lstStyle/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  Sentence pattern: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solidFill>
                  <a:schemeClr val="accent2"/>
                </a:solidFill>
                <a:latin typeface="Times New Roman" pitchFamily="18" charset="0"/>
              </a:rPr>
              <a:t>     </a:t>
            </a:r>
            <a:r>
              <a:rPr lang="en-US" altLang="zh-CN" sz="3600" b="1">
                <a:latin typeface="Times New Roman" pitchFamily="18" charset="0"/>
              </a:rPr>
              <a:t>What is it / are they used for?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latin typeface="Times New Roman" pitchFamily="18" charset="0"/>
              </a:rPr>
              <a:t>     Who was it / were they invented by?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latin typeface="Times New Roman" pitchFamily="18" charset="0"/>
              </a:rPr>
              <a:t>     It is / They are used for ...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latin typeface="Times New Roman" pitchFamily="18" charset="0"/>
              </a:rPr>
              <a:t>     It was / They were invented by ...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1000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1000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1000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1000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8389</TotalTime>
  <Words>2291</Words>
  <Application>Microsoft Office PowerPoint</Application>
  <PresentationFormat>全屏显示(4:3)</PresentationFormat>
  <Paragraphs>284</Paragraphs>
  <Slides>68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68</vt:i4>
      </vt:variant>
    </vt:vector>
  </HeadingPairs>
  <TitlesOfParts>
    <vt:vector size="73" baseType="lpstr">
      <vt:lpstr>Arial</vt:lpstr>
      <vt:lpstr>宋体</vt:lpstr>
      <vt:lpstr>Times New Roman</vt:lpstr>
      <vt:lpstr>Comic Sans MS</vt:lpstr>
      <vt:lpstr>默认设计模板</vt:lpstr>
      <vt:lpstr>PowerPoint 演示文稿</vt:lpstr>
      <vt:lpstr>PowerPoint 演示文稿</vt:lpstr>
      <vt:lpstr>PowerPoint 演示文稿</vt:lpstr>
      <vt:lpstr>Listening (1b: </vt:lpstr>
      <vt:lpstr>PowerPoint 演示文稿</vt:lpstr>
      <vt:lpstr>PowerPoint 演示文稿</vt:lpstr>
      <vt:lpstr>PowerPoint 演示文稿</vt:lpstr>
      <vt:lpstr>PowerPoint 演示文稿</vt:lpstr>
      <vt:lpstr>Oral Practice (2c: P69)</vt:lpstr>
      <vt:lpstr>PowerPoint 演示文稿</vt:lpstr>
      <vt:lpstr>Grammar Focus (P69)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Pairwork (3a:P70)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Pairwork (4:P70)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Groupwork (4: P70)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Listening (2a, 2b: P71)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Writing (3b: P72)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JUJUMAO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When was it invented? </dc:title>
  <cp:lastModifiedBy>user</cp:lastModifiedBy>
  <cp:revision>259</cp:revision>
  <dcterms:created xsi:type="dcterms:W3CDTF">2005-08-26T06:10:42Z</dcterms:created>
  <dcterms:modified xsi:type="dcterms:W3CDTF">2015-08-12T06:51:44Z</dcterms:modified>
</cp:coreProperties>
</file>